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60" r:id="rId7"/>
    <p:sldId id="261" r:id="rId8"/>
    <p:sldId id="262" r:id="rId9"/>
    <p:sldId id="263" r:id="rId10"/>
    <p:sldId id="270" r:id="rId11"/>
    <p:sldId id="264" r:id="rId12"/>
    <p:sldId id="265" r:id="rId13"/>
    <p:sldId id="266" r:id="rId14"/>
    <p:sldId id="267" r:id="rId15"/>
    <p:sldId id="268" r:id="rId1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70A385B4-E602-49D6-8106-2845F243DC68}" type="datetimeFigureOut">
              <a:rPr lang="pt-BR" smtClean="0"/>
              <a:t>10/11/2017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65A09B0-8168-4966-8C7A-779BEDBBB2F4}" type="slidenum">
              <a:rPr lang="pt-BR" smtClean="0"/>
              <a:t>‹nº›</a:t>
            </a:fld>
            <a:endParaRPr lang="pt-BR"/>
          </a:p>
        </p:txBody>
      </p:sp>
    </p:spTree>
    <p:extLst>
      <p:ext uri="{BB962C8B-B14F-4D97-AF65-F5344CB8AC3E}">
        <p14:creationId xmlns:p14="http://schemas.microsoft.com/office/powerpoint/2010/main" val="197239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0A385B4-E602-49D6-8106-2845F243DC68}" type="datetimeFigureOut">
              <a:rPr lang="pt-BR" smtClean="0"/>
              <a:t>10/11/2017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65A09B0-8168-4966-8C7A-779BEDBBB2F4}" type="slidenum">
              <a:rPr lang="pt-BR" smtClean="0"/>
              <a:t>‹nº›</a:t>
            </a:fld>
            <a:endParaRPr lang="pt-BR"/>
          </a:p>
        </p:txBody>
      </p:sp>
    </p:spTree>
    <p:extLst>
      <p:ext uri="{BB962C8B-B14F-4D97-AF65-F5344CB8AC3E}">
        <p14:creationId xmlns:p14="http://schemas.microsoft.com/office/powerpoint/2010/main" val="221762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0A385B4-E602-49D6-8106-2845F243DC68}" type="datetimeFigureOut">
              <a:rPr lang="pt-BR" smtClean="0"/>
              <a:t>10/11/2017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65A09B0-8168-4966-8C7A-779BEDBBB2F4}" type="slidenum">
              <a:rPr lang="pt-BR" smtClean="0"/>
              <a:t>‹nº›</a:t>
            </a:fld>
            <a:endParaRPr lang="pt-BR"/>
          </a:p>
        </p:txBody>
      </p:sp>
    </p:spTree>
    <p:extLst>
      <p:ext uri="{BB962C8B-B14F-4D97-AF65-F5344CB8AC3E}">
        <p14:creationId xmlns:p14="http://schemas.microsoft.com/office/powerpoint/2010/main" val="1468695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0A385B4-E602-49D6-8106-2845F243DC68}" type="datetimeFigureOut">
              <a:rPr lang="pt-BR" smtClean="0"/>
              <a:t>10/11/2017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65A09B0-8168-4966-8C7A-779BEDBBB2F4}" type="slidenum">
              <a:rPr lang="pt-BR" smtClean="0"/>
              <a:t>‹nº›</a:t>
            </a:fld>
            <a:endParaRPr lang="pt-BR"/>
          </a:p>
        </p:txBody>
      </p:sp>
    </p:spTree>
    <p:extLst>
      <p:ext uri="{BB962C8B-B14F-4D97-AF65-F5344CB8AC3E}">
        <p14:creationId xmlns:p14="http://schemas.microsoft.com/office/powerpoint/2010/main" val="197428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70A385B4-E602-49D6-8106-2845F243DC68}" type="datetimeFigureOut">
              <a:rPr lang="pt-BR" smtClean="0"/>
              <a:t>10/11/2017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65A09B0-8168-4966-8C7A-779BEDBBB2F4}" type="slidenum">
              <a:rPr lang="pt-BR" smtClean="0"/>
              <a:t>‹nº›</a:t>
            </a:fld>
            <a:endParaRPr lang="pt-BR"/>
          </a:p>
        </p:txBody>
      </p:sp>
    </p:spTree>
    <p:extLst>
      <p:ext uri="{BB962C8B-B14F-4D97-AF65-F5344CB8AC3E}">
        <p14:creationId xmlns:p14="http://schemas.microsoft.com/office/powerpoint/2010/main" val="61240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70A385B4-E602-49D6-8106-2845F243DC68}" type="datetimeFigureOut">
              <a:rPr lang="pt-BR" smtClean="0"/>
              <a:t>10/11/2017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65A09B0-8168-4966-8C7A-779BEDBBB2F4}" type="slidenum">
              <a:rPr lang="pt-BR" smtClean="0"/>
              <a:t>‹nº›</a:t>
            </a:fld>
            <a:endParaRPr lang="pt-BR"/>
          </a:p>
        </p:txBody>
      </p:sp>
    </p:spTree>
    <p:extLst>
      <p:ext uri="{BB962C8B-B14F-4D97-AF65-F5344CB8AC3E}">
        <p14:creationId xmlns:p14="http://schemas.microsoft.com/office/powerpoint/2010/main" val="3033860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70A385B4-E602-49D6-8106-2845F243DC68}" type="datetimeFigureOut">
              <a:rPr lang="pt-BR" smtClean="0"/>
              <a:t>10/11/2017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65A09B0-8168-4966-8C7A-779BEDBBB2F4}" type="slidenum">
              <a:rPr lang="pt-BR" smtClean="0"/>
              <a:t>‹nº›</a:t>
            </a:fld>
            <a:endParaRPr lang="pt-BR"/>
          </a:p>
        </p:txBody>
      </p:sp>
    </p:spTree>
    <p:extLst>
      <p:ext uri="{BB962C8B-B14F-4D97-AF65-F5344CB8AC3E}">
        <p14:creationId xmlns:p14="http://schemas.microsoft.com/office/powerpoint/2010/main" val="363793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70A385B4-E602-49D6-8106-2845F243DC68}" type="datetimeFigureOut">
              <a:rPr lang="pt-BR" smtClean="0"/>
              <a:t>10/11/2017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65A09B0-8168-4966-8C7A-779BEDBBB2F4}" type="slidenum">
              <a:rPr lang="pt-BR" smtClean="0"/>
              <a:t>‹nº›</a:t>
            </a:fld>
            <a:endParaRPr lang="pt-BR"/>
          </a:p>
        </p:txBody>
      </p:sp>
    </p:spTree>
    <p:extLst>
      <p:ext uri="{BB962C8B-B14F-4D97-AF65-F5344CB8AC3E}">
        <p14:creationId xmlns:p14="http://schemas.microsoft.com/office/powerpoint/2010/main" val="102611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0A385B4-E602-49D6-8106-2845F243DC68}" type="datetimeFigureOut">
              <a:rPr lang="pt-BR" smtClean="0"/>
              <a:t>10/11/2017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65A09B0-8168-4966-8C7A-779BEDBBB2F4}" type="slidenum">
              <a:rPr lang="pt-BR" smtClean="0"/>
              <a:t>‹nº›</a:t>
            </a:fld>
            <a:endParaRPr lang="pt-BR"/>
          </a:p>
        </p:txBody>
      </p:sp>
    </p:spTree>
    <p:extLst>
      <p:ext uri="{BB962C8B-B14F-4D97-AF65-F5344CB8AC3E}">
        <p14:creationId xmlns:p14="http://schemas.microsoft.com/office/powerpoint/2010/main" val="100208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70A385B4-E602-49D6-8106-2845F243DC68}" type="datetimeFigureOut">
              <a:rPr lang="pt-BR" smtClean="0"/>
              <a:t>10/11/2017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65A09B0-8168-4966-8C7A-779BEDBBB2F4}" type="slidenum">
              <a:rPr lang="pt-BR" smtClean="0"/>
              <a:t>‹nº›</a:t>
            </a:fld>
            <a:endParaRPr lang="pt-BR"/>
          </a:p>
        </p:txBody>
      </p:sp>
    </p:spTree>
    <p:extLst>
      <p:ext uri="{BB962C8B-B14F-4D97-AF65-F5344CB8AC3E}">
        <p14:creationId xmlns:p14="http://schemas.microsoft.com/office/powerpoint/2010/main" val="21690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70A385B4-E602-49D6-8106-2845F243DC68}" type="datetimeFigureOut">
              <a:rPr lang="pt-BR" smtClean="0"/>
              <a:t>10/11/2017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65A09B0-8168-4966-8C7A-779BEDBBB2F4}" type="slidenum">
              <a:rPr lang="pt-BR" smtClean="0"/>
              <a:t>‹nº›</a:t>
            </a:fld>
            <a:endParaRPr lang="pt-BR"/>
          </a:p>
        </p:txBody>
      </p:sp>
    </p:spTree>
    <p:extLst>
      <p:ext uri="{BB962C8B-B14F-4D97-AF65-F5344CB8AC3E}">
        <p14:creationId xmlns:p14="http://schemas.microsoft.com/office/powerpoint/2010/main" val="383419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385B4-E602-49D6-8106-2845F243DC68}" type="datetimeFigureOut">
              <a:rPr lang="pt-BR" smtClean="0"/>
              <a:t>10/11/2017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A09B0-8168-4966-8C7A-779BEDBBB2F4}" type="slidenum">
              <a:rPr lang="pt-BR" smtClean="0"/>
              <a:t>‹nº›</a:t>
            </a:fld>
            <a:endParaRPr lang="pt-BR"/>
          </a:p>
        </p:txBody>
      </p:sp>
    </p:spTree>
    <p:extLst>
      <p:ext uri="{BB962C8B-B14F-4D97-AF65-F5344CB8AC3E}">
        <p14:creationId xmlns:p14="http://schemas.microsoft.com/office/powerpoint/2010/main" val="3631982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onferenciaestadual@sedu.pr.gov.br" TargetMode="External"/><Relationship Id="rId2" Type="http://schemas.openxmlformats.org/officeDocument/2006/relationships/hyperlink" Target="http://www.concidades.pr.gov.br/"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hyperlink" Target="mailto:conferencia6@sedu.pr.gov.b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25787" y="1368252"/>
            <a:ext cx="7774632" cy="1730623"/>
          </a:xfrm>
        </p:spPr>
        <p:txBody>
          <a:bodyPr>
            <a:normAutofit/>
          </a:bodyPr>
          <a:lstStyle/>
          <a:p>
            <a:r>
              <a:rPr lang="pt-BR" sz="3200" b="1" dirty="0">
                <a:solidFill>
                  <a:schemeClr val="tx2"/>
                </a:solidFill>
                <a:latin typeface="Times New Roman" pitchFamily="18" charset="0"/>
                <a:cs typeface="Times New Roman" pitchFamily="18" charset="0"/>
              </a:rPr>
              <a:t>Apresentação </a:t>
            </a:r>
            <a:br>
              <a:rPr lang="pt-BR" sz="3200" b="1" dirty="0">
                <a:solidFill>
                  <a:schemeClr val="tx2"/>
                </a:solidFill>
                <a:latin typeface="Times New Roman" pitchFamily="18" charset="0"/>
                <a:cs typeface="Times New Roman" pitchFamily="18" charset="0"/>
              </a:rPr>
            </a:br>
            <a:r>
              <a:rPr lang="pt-BR" sz="3200" b="1" dirty="0">
                <a:solidFill>
                  <a:schemeClr val="tx2"/>
                </a:solidFill>
                <a:latin typeface="Times New Roman" pitchFamily="18" charset="0"/>
                <a:cs typeface="Times New Roman" pitchFamily="18" charset="0"/>
              </a:rPr>
              <a:t>Coordenadoria Executiva da 6ª Conferência Estadual das Cidades </a:t>
            </a:r>
          </a:p>
        </p:txBody>
      </p:sp>
      <p:sp>
        <p:nvSpPr>
          <p:cNvPr id="3" name="Subtítulo 2"/>
          <p:cNvSpPr>
            <a:spLocks noGrp="1"/>
          </p:cNvSpPr>
          <p:nvPr>
            <p:ph type="subTitle" idx="1"/>
          </p:nvPr>
        </p:nvSpPr>
        <p:spPr>
          <a:xfrm>
            <a:off x="1403648" y="3429000"/>
            <a:ext cx="6400800" cy="2760712"/>
          </a:xfrm>
        </p:spPr>
        <p:txBody>
          <a:bodyPr>
            <a:normAutofit fontScale="25000" lnSpcReduction="20000"/>
          </a:bodyPr>
          <a:lstStyle/>
          <a:p>
            <a:pPr marL="457200" indent="-457200" algn="l">
              <a:buFont typeface="Wingdings" pitchFamily="2" charset="2"/>
              <a:buChar char="Ø"/>
            </a:pPr>
            <a:r>
              <a:rPr lang="pt-BR" sz="7200" b="1" dirty="0">
                <a:solidFill>
                  <a:schemeClr val="tx2"/>
                </a:solidFill>
                <a:latin typeface="Times New Roman" pitchFamily="18" charset="0"/>
                <a:cs typeface="Times New Roman" pitchFamily="18" charset="0"/>
              </a:rPr>
              <a:t>PROVIDÊNCIAS ADMINISTRATIVAS – LICITAÇÕES</a:t>
            </a:r>
          </a:p>
          <a:p>
            <a:pPr marL="457200" indent="-457200" algn="l">
              <a:buFont typeface="Wingdings" pitchFamily="2" charset="2"/>
              <a:buChar char="Ø"/>
            </a:pPr>
            <a:endParaRPr lang="pt-BR" sz="7200" b="1" dirty="0">
              <a:solidFill>
                <a:schemeClr val="tx2"/>
              </a:solidFill>
              <a:latin typeface="Times New Roman" pitchFamily="18" charset="0"/>
              <a:cs typeface="Times New Roman" pitchFamily="18" charset="0"/>
            </a:endParaRPr>
          </a:p>
          <a:p>
            <a:pPr marL="457200" indent="-457200" algn="l">
              <a:buFont typeface="Wingdings" pitchFamily="2" charset="2"/>
              <a:buChar char="Ø"/>
            </a:pPr>
            <a:r>
              <a:rPr lang="pt-BR" sz="7200" b="1" dirty="0">
                <a:solidFill>
                  <a:schemeClr val="tx2"/>
                </a:solidFill>
                <a:latin typeface="Times New Roman" pitchFamily="18" charset="0"/>
                <a:cs typeface="Times New Roman" pitchFamily="18" charset="0"/>
              </a:rPr>
              <a:t>RESULTADOS DA CONFERÊNCIA ESTADUAL DAS CIDADES</a:t>
            </a:r>
          </a:p>
          <a:p>
            <a:pPr marL="457200" indent="-457200" algn="l">
              <a:buFont typeface="Wingdings" pitchFamily="2" charset="2"/>
              <a:buChar char="Ø"/>
            </a:pPr>
            <a:endParaRPr lang="pt-BR" sz="7200" dirty="0">
              <a:solidFill>
                <a:schemeClr val="tx2"/>
              </a:solidFill>
              <a:latin typeface="Times New Roman" pitchFamily="18" charset="0"/>
              <a:cs typeface="Times New Roman" pitchFamily="18" charset="0"/>
            </a:endParaRPr>
          </a:p>
          <a:p>
            <a:pPr marL="457200" indent="-457200" algn="l">
              <a:buFont typeface="Wingdings" pitchFamily="2" charset="2"/>
              <a:buChar char="Ø"/>
            </a:pPr>
            <a:r>
              <a:rPr lang="pt-BR" sz="7200" b="1" dirty="0">
                <a:solidFill>
                  <a:schemeClr val="tx2"/>
                </a:solidFill>
                <a:latin typeface="Times New Roman" pitchFamily="18" charset="0"/>
                <a:cs typeface="Times New Roman" pitchFamily="18" charset="0"/>
              </a:rPr>
              <a:t>PROVIDÊNCIAS REGIMENTAIS E REGULAMENTAIS PÓS-CONFERÊNCIA</a:t>
            </a:r>
          </a:p>
          <a:p>
            <a:pPr marL="457200" indent="-457200" algn="l">
              <a:buFont typeface="Wingdings" pitchFamily="2" charset="2"/>
              <a:buChar char="Ø"/>
            </a:pPr>
            <a:endParaRPr lang="pt-BR" sz="7200" dirty="0">
              <a:solidFill>
                <a:schemeClr val="tx2"/>
              </a:solidFill>
              <a:latin typeface="Times New Roman" pitchFamily="18" charset="0"/>
              <a:cs typeface="Times New Roman" pitchFamily="18" charset="0"/>
            </a:endParaRPr>
          </a:p>
          <a:p>
            <a:pPr marL="457200" indent="-457200" algn="l">
              <a:buFont typeface="Wingdings" pitchFamily="2" charset="2"/>
              <a:buChar char="Ø"/>
            </a:pPr>
            <a:r>
              <a:rPr lang="pt-BR" sz="7200" b="1" dirty="0">
                <a:solidFill>
                  <a:schemeClr val="tx2"/>
                </a:solidFill>
                <a:latin typeface="Times New Roman" pitchFamily="18" charset="0"/>
                <a:cs typeface="Times New Roman" pitchFamily="18" charset="0"/>
              </a:rPr>
              <a:t>PROVIDÊNCIAS ADMINISTRATIVAS – FINALIZAÇÃO DA CEE</a:t>
            </a:r>
          </a:p>
          <a:p>
            <a:pPr marL="457200" indent="-457200" algn="l">
              <a:buFontTx/>
              <a:buChar char="-"/>
            </a:pPr>
            <a:endParaRPr lang="pt-BR" dirty="0">
              <a:solidFill>
                <a:schemeClr val="tx2"/>
              </a:solidFill>
              <a:latin typeface="Times New Roman" pitchFamily="18" charset="0"/>
              <a:cs typeface="Times New Roman" pitchFamily="18" charset="0"/>
            </a:endParaRPr>
          </a:p>
        </p:txBody>
      </p:sp>
      <p:pic>
        <p:nvPicPr>
          <p:cNvPr id="4" name="Figura1"/>
          <p:cNvPicPr/>
          <p:nvPr/>
        </p:nvPicPr>
        <p:blipFill>
          <a:blip r:embed="rId2"/>
          <a:srcRect r="381"/>
          <a:stretch>
            <a:fillRect/>
          </a:stretch>
        </p:blipFill>
        <p:spPr bwMode="auto">
          <a:xfrm>
            <a:off x="539552" y="374188"/>
            <a:ext cx="1584176" cy="1152128"/>
          </a:xfrm>
          <a:prstGeom prst="rect">
            <a:avLst/>
          </a:prstGeom>
        </p:spPr>
      </p:pic>
      <p:pic>
        <p:nvPicPr>
          <p:cNvPr id="5" name="Imagem 4" descr="concidades.eps"/>
          <p:cNvPicPr/>
          <p:nvPr/>
        </p:nvPicPr>
        <p:blipFill>
          <a:blip r:embed="rId3"/>
          <a:stretch>
            <a:fillRect/>
          </a:stretch>
        </p:blipFill>
        <p:spPr>
          <a:xfrm>
            <a:off x="6858016" y="428604"/>
            <a:ext cx="1628775" cy="939648"/>
          </a:xfrm>
          <a:prstGeom prst="rect">
            <a:avLst/>
          </a:prstGeom>
        </p:spPr>
      </p:pic>
    </p:spTree>
    <p:extLst>
      <p:ext uri="{BB962C8B-B14F-4D97-AF65-F5344CB8AC3E}">
        <p14:creationId xmlns:p14="http://schemas.microsoft.com/office/powerpoint/2010/main" val="188103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EC145BE-974A-483B-B197-AE9DA2A16675}"/>
              </a:ext>
            </a:extLst>
          </p:cNvPr>
          <p:cNvSpPr>
            <a:spLocks noGrp="1"/>
          </p:cNvSpPr>
          <p:nvPr>
            <p:ph type="title"/>
          </p:nvPr>
        </p:nvSpPr>
        <p:spPr>
          <a:xfrm>
            <a:off x="1763688" y="1189037"/>
            <a:ext cx="5842520" cy="1143000"/>
          </a:xfrm>
        </p:spPr>
        <p:txBody>
          <a:bodyPr>
            <a:normAutofit fontScale="90000"/>
          </a:bodyPr>
          <a:lstStyle/>
          <a:p>
            <a:r>
              <a:rPr lang="pt-BR" sz="2400" b="1" dirty="0">
                <a:solidFill>
                  <a:schemeClr val="tx2"/>
                </a:solidFill>
                <a:latin typeface="Times New Roman" pitchFamily="18" charset="0"/>
                <a:cs typeface="Times New Roman" pitchFamily="18" charset="0"/>
              </a:rPr>
              <a:t>PROVIDÊNCIAS REGIMENTAIS E REGULAMENTAIS </a:t>
            </a:r>
            <a:br>
              <a:rPr lang="pt-BR" sz="2400" b="1" dirty="0">
                <a:solidFill>
                  <a:schemeClr val="tx2"/>
                </a:solidFill>
                <a:latin typeface="Times New Roman" pitchFamily="18" charset="0"/>
                <a:cs typeface="Times New Roman" pitchFamily="18" charset="0"/>
              </a:rPr>
            </a:br>
            <a:r>
              <a:rPr lang="pt-BR" sz="2400" b="1" dirty="0">
                <a:solidFill>
                  <a:schemeClr val="tx2"/>
                </a:solidFill>
                <a:latin typeface="Times New Roman" pitchFamily="18" charset="0"/>
                <a:cs typeface="Times New Roman" pitchFamily="18" charset="0"/>
              </a:rPr>
              <a:t>PÓS-CONFERÊNCIA</a:t>
            </a:r>
            <a:br>
              <a:rPr lang="pt-BR" b="1" dirty="0">
                <a:solidFill>
                  <a:schemeClr val="tx2"/>
                </a:solidFill>
                <a:latin typeface="Times New Roman" pitchFamily="18" charset="0"/>
                <a:cs typeface="Times New Roman" pitchFamily="18" charset="0"/>
              </a:rPr>
            </a:br>
            <a:endParaRPr lang="pt-BR" dirty="0"/>
          </a:p>
        </p:txBody>
      </p:sp>
      <p:sp>
        <p:nvSpPr>
          <p:cNvPr id="5" name="Espaço Reservado para Conteúdo 2">
            <a:extLst>
              <a:ext uri="{FF2B5EF4-FFF2-40B4-BE49-F238E27FC236}">
                <a16:creationId xmlns:a16="http://schemas.microsoft.com/office/drawing/2014/main" id="{F858609F-20BC-49D9-8B2B-DE7C546B6CBA}"/>
              </a:ext>
            </a:extLst>
          </p:cNvPr>
          <p:cNvSpPr>
            <a:spLocks noGrp="1"/>
          </p:cNvSpPr>
          <p:nvPr>
            <p:ph idx="1"/>
          </p:nvPr>
        </p:nvSpPr>
        <p:spPr>
          <a:xfrm>
            <a:off x="570148" y="2332037"/>
            <a:ext cx="8229600" cy="4525963"/>
          </a:xfrm>
        </p:spPr>
        <p:txBody>
          <a:bodyPr>
            <a:noAutofit/>
          </a:bodyPr>
          <a:lstStyle/>
          <a:p>
            <a:pPr marL="0" indent="0">
              <a:buNone/>
            </a:pPr>
            <a:r>
              <a:rPr lang="pt-BR" sz="1800" b="1" dirty="0">
                <a:solidFill>
                  <a:schemeClr val="tx2"/>
                </a:solidFill>
                <a:latin typeface="Times New Roman" pitchFamily="18" charset="0"/>
                <a:cs typeface="Times New Roman" pitchFamily="18" charset="0"/>
              </a:rPr>
              <a:t>RESOLUÇÃO NORMATIVA Nº 009, DE 09 de DEZEMBRO DE 2015 - Aprova o REGIMENTO da 6ª Conferência Estadual das Cidades.</a:t>
            </a:r>
          </a:p>
          <a:p>
            <a:pPr>
              <a:buFont typeface="Wingdings" pitchFamily="2" charset="2"/>
              <a:buChar char="Ø"/>
            </a:pPr>
            <a:endParaRPr lang="pt-BR" sz="800" b="1" dirty="0">
              <a:solidFill>
                <a:schemeClr val="tx2"/>
              </a:solidFill>
              <a:latin typeface="Times New Roman" pitchFamily="18" charset="0"/>
              <a:cs typeface="Times New Roman" pitchFamily="18" charset="0"/>
            </a:endParaRPr>
          </a:p>
          <a:p>
            <a:pPr>
              <a:buFont typeface="Wingdings" pitchFamily="2" charset="2"/>
              <a:buChar char="Ø"/>
            </a:pPr>
            <a:r>
              <a:rPr lang="pt-BR" sz="1800" b="1" dirty="0" err="1">
                <a:solidFill>
                  <a:schemeClr val="tx2"/>
                </a:solidFill>
                <a:latin typeface="Times New Roman" pitchFamily="18" charset="0"/>
                <a:cs typeface="Times New Roman" pitchFamily="18" charset="0"/>
              </a:rPr>
              <a:t>Art</a:t>
            </a:r>
            <a:r>
              <a:rPr lang="pt-BR" sz="1800" b="1" dirty="0">
                <a:solidFill>
                  <a:schemeClr val="tx2"/>
                </a:solidFill>
                <a:latin typeface="Times New Roman" pitchFamily="18" charset="0"/>
                <a:cs typeface="Times New Roman" pitchFamily="18" charset="0"/>
              </a:rPr>
              <a:t> 13.</a:t>
            </a:r>
            <a:r>
              <a:rPr lang="pt-BR" sz="1800" dirty="0">
                <a:solidFill>
                  <a:schemeClr val="tx2"/>
                </a:solidFill>
                <a:latin typeface="Times New Roman" pitchFamily="18" charset="0"/>
                <a:cs typeface="Times New Roman" pitchFamily="18" charset="0"/>
              </a:rPr>
              <a:t> Compete ao CONCIDADES - PR:</a:t>
            </a:r>
          </a:p>
          <a:p>
            <a:pPr marL="0" indent="0">
              <a:buNone/>
            </a:pPr>
            <a:r>
              <a:rPr lang="pt-BR" sz="1800" dirty="0">
                <a:solidFill>
                  <a:schemeClr val="tx2"/>
                </a:solidFill>
                <a:latin typeface="Times New Roman" pitchFamily="18" charset="0"/>
                <a:cs typeface="Times New Roman" pitchFamily="18" charset="0"/>
              </a:rPr>
              <a:t>        </a:t>
            </a:r>
            <a:r>
              <a:rPr lang="pt-BR" sz="1800" b="1" dirty="0">
                <a:solidFill>
                  <a:schemeClr val="tx2"/>
                </a:solidFill>
                <a:latin typeface="Times New Roman" pitchFamily="18" charset="0"/>
                <a:cs typeface="Times New Roman" pitchFamily="18" charset="0"/>
              </a:rPr>
              <a:t>VIII</a:t>
            </a:r>
            <a:r>
              <a:rPr lang="pt-BR" sz="1800" dirty="0">
                <a:solidFill>
                  <a:schemeClr val="tx2"/>
                </a:solidFill>
                <a:latin typeface="Times New Roman" pitchFamily="18" charset="0"/>
                <a:cs typeface="Times New Roman" pitchFamily="18" charset="0"/>
              </a:rPr>
              <a:t> - garantir junto à Secretária de Estado do Desenvolvimento Urbano - SEDU e      	  demais órgãos   competentes a publicação e divulgação do Relatório Final 	  da 6ª Conferência Estadual das Cidades;</a:t>
            </a:r>
          </a:p>
          <a:p>
            <a:pPr marL="0" indent="0">
              <a:buNone/>
            </a:pPr>
            <a:endParaRPr lang="pt-BR" sz="400" dirty="0">
              <a:solidFill>
                <a:schemeClr val="tx2"/>
              </a:solidFill>
              <a:latin typeface="Times New Roman" pitchFamily="18" charset="0"/>
              <a:cs typeface="Times New Roman" pitchFamily="18" charset="0"/>
            </a:endParaRPr>
          </a:p>
          <a:p>
            <a:pPr>
              <a:buFont typeface="Wingdings" pitchFamily="2" charset="2"/>
              <a:buChar char="ü"/>
            </a:pPr>
            <a:r>
              <a:rPr lang="pt-BR" sz="1800" i="1" dirty="0">
                <a:solidFill>
                  <a:schemeClr val="tx2"/>
                </a:solidFill>
                <a:latin typeface="Times New Roman" pitchFamily="18" charset="0"/>
                <a:cs typeface="Times New Roman" pitchFamily="18" charset="0"/>
              </a:rPr>
              <a:t>Tarefa realizada através da matéria jornalística da entrega oficial do Relatório Final da 6ª Conferência Estadual das Cidades pela Secretaria Executiva do CONCIDADES-PR e Coordenadoria Executiva Estadual da 6ªCEC ao Secretário de Estado de Desenvolvimento Urbano – SEDU-PR e divulgação do sitio eletrônico onde estão localizados os arquivos finais da 6ª CEC. Além de matérias jornalísticas realizadas pelo grupo de Comunicação Social da SEDU que foram publicadas após a Conferência.</a:t>
            </a:r>
            <a:endParaRPr lang="pt-BR" sz="1800" dirty="0">
              <a:solidFill>
                <a:schemeClr val="tx2"/>
              </a:solidFill>
              <a:latin typeface="Times New Roman" pitchFamily="18" charset="0"/>
              <a:cs typeface="Times New Roman" pitchFamily="18" charset="0"/>
            </a:endParaRPr>
          </a:p>
          <a:p>
            <a:endParaRPr lang="pt-BR" sz="1600" dirty="0"/>
          </a:p>
        </p:txBody>
      </p:sp>
      <p:pic>
        <p:nvPicPr>
          <p:cNvPr id="6" name="Figura1">
            <a:extLst>
              <a:ext uri="{FF2B5EF4-FFF2-40B4-BE49-F238E27FC236}">
                <a16:creationId xmlns:a16="http://schemas.microsoft.com/office/drawing/2014/main" id="{2B36020E-FB89-4F77-8F68-6275CE675C46}"/>
              </a:ext>
            </a:extLst>
          </p:cNvPr>
          <p:cNvPicPr/>
          <p:nvPr/>
        </p:nvPicPr>
        <p:blipFill>
          <a:blip r:embed="rId2"/>
          <a:srcRect r="381"/>
          <a:stretch>
            <a:fillRect/>
          </a:stretch>
        </p:blipFill>
        <p:spPr bwMode="auto">
          <a:xfrm>
            <a:off x="323528" y="188640"/>
            <a:ext cx="1584176" cy="1152128"/>
          </a:xfrm>
          <a:prstGeom prst="rect">
            <a:avLst/>
          </a:prstGeom>
        </p:spPr>
      </p:pic>
      <p:pic>
        <p:nvPicPr>
          <p:cNvPr id="7" name="Imagem 6" descr="concidades.eps">
            <a:extLst>
              <a:ext uri="{FF2B5EF4-FFF2-40B4-BE49-F238E27FC236}">
                <a16:creationId xmlns:a16="http://schemas.microsoft.com/office/drawing/2014/main" id="{ACE7FFED-87FD-4A15-ABFF-866EF82AD03D}"/>
              </a:ext>
            </a:extLst>
          </p:cNvPr>
          <p:cNvPicPr/>
          <p:nvPr/>
        </p:nvPicPr>
        <p:blipFill>
          <a:blip r:embed="rId3"/>
          <a:stretch>
            <a:fillRect/>
          </a:stretch>
        </p:blipFill>
        <p:spPr>
          <a:xfrm>
            <a:off x="7236295" y="294880"/>
            <a:ext cx="1628775" cy="939648"/>
          </a:xfrm>
          <a:prstGeom prst="rect">
            <a:avLst/>
          </a:prstGeom>
        </p:spPr>
      </p:pic>
    </p:spTree>
    <p:extLst>
      <p:ext uri="{BB962C8B-B14F-4D97-AF65-F5344CB8AC3E}">
        <p14:creationId xmlns:p14="http://schemas.microsoft.com/office/powerpoint/2010/main" val="1009863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5696" y="466752"/>
            <a:ext cx="5789837" cy="1306064"/>
          </a:xfrm>
        </p:spPr>
        <p:txBody>
          <a:bodyPr>
            <a:noAutofit/>
          </a:bodyPr>
          <a:lstStyle/>
          <a:p>
            <a:r>
              <a:rPr lang="pt-BR" sz="2200" b="1" dirty="0">
                <a:solidFill>
                  <a:schemeClr val="tx2"/>
                </a:solidFill>
                <a:latin typeface="Times New Roman" pitchFamily="18" charset="0"/>
                <a:cs typeface="Times New Roman" pitchFamily="18" charset="0"/>
              </a:rPr>
              <a:t>PROVIDÊNCIAS REGIMENTAIS E REGULAMENTAIS </a:t>
            </a:r>
            <a:br>
              <a:rPr lang="pt-BR" sz="2200" b="1" dirty="0">
                <a:solidFill>
                  <a:schemeClr val="tx2"/>
                </a:solidFill>
                <a:latin typeface="Times New Roman" pitchFamily="18" charset="0"/>
                <a:cs typeface="Times New Roman" pitchFamily="18" charset="0"/>
              </a:rPr>
            </a:br>
            <a:r>
              <a:rPr lang="pt-BR" sz="2200" b="1" dirty="0">
                <a:solidFill>
                  <a:schemeClr val="tx2"/>
                </a:solidFill>
                <a:latin typeface="Times New Roman" pitchFamily="18" charset="0"/>
                <a:cs typeface="Times New Roman" pitchFamily="18" charset="0"/>
              </a:rPr>
              <a:t>PÓS-CONFERÊNCIA</a:t>
            </a:r>
            <a:endParaRPr lang="pt-BR" sz="2200" dirty="0"/>
          </a:p>
        </p:txBody>
      </p:sp>
      <p:sp>
        <p:nvSpPr>
          <p:cNvPr id="3" name="Espaço Reservado para Conteúdo 2"/>
          <p:cNvSpPr>
            <a:spLocks noGrp="1"/>
          </p:cNvSpPr>
          <p:nvPr>
            <p:ph idx="1"/>
          </p:nvPr>
        </p:nvSpPr>
        <p:spPr>
          <a:xfrm>
            <a:off x="467544" y="1772816"/>
            <a:ext cx="8229600" cy="4525963"/>
          </a:xfrm>
        </p:spPr>
        <p:txBody>
          <a:bodyPr>
            <a:normAutofit fontScale="92500"/>
          </a:bodyPr>
          <a:lstStyle/>
          <a:p>
            <a:pPr>
              <a:buFont typeface="Wingdings" pitchFamily="2" charset="2"/>
              <a:buChar char="Ø"/>
            </a:pPr>
            <a:r>
              <a:rPr lang="pt-BR" sz="2300" b="1" dirty="0" err="1">
                <a:solidFill>
                  <a:schemeClr val="tx2"/>
                </a:solidFill>
                <a:latin typeface="Times New Roman" pitchFamily="18" charset="0"/>
                <a:cs typeface="Times New Roman" pitchFamily="18" charset="0"/>
              </a:rPr>
              <a:t>Art</a:t>
            </a:r>
            <a:r>
              <a:rPr lang="pt-BR" sz="2300" b="1" dirty="0">
                <a:solidFill>
                  <a:schemeClr val="tx2"/>
                </a:solidFill>
                <a:latin typeface="Times New Roman" pitchFamily="18" charset="0"/>
                <a:cs typeface="Times New Roman" pitchFamily="18" charset="0"/>
              </a:rPr>
              <a:t> 15.</a:t>
            </a:r>
            <a:r>
              <a:rPr lang="pt-BR" sz="2300" dirty="0">
                <a:solidFill>
                  <a:schemeClr val="tx2"/>
                </a:solidFill>
                <a:latin typeface="Times New Roman" pitchFamily="18" charset="0"/>
                <a:cs typeface="Times New Roman" pitchFamily="18" charset="0"/>
              </a:rPr>
              <a:t> À Comissão Preparatória Estadual compete:</a:t>
            </a:r>
          </a:p>
          <a:p>
            <a:pPr>
              <a:buFont typeface="Wingdings" pitchFamily="2" charset="2"/>
              <a:buChar char="Ø"/>
            </a:pPr>
            <a:endParaRPr lang="pt-BR" sz="600" dirty="0">
              <a:solidFill>
                <a:schemeClr val="tx2"/>
              </a:solidFill>
              <a:latin typeface="Times New Roman" pitchFamily="18" charset="0"/>
              <a:cs typeface="Times New Roman" pitchFamily="18" charset="0"/>
            </a:endParaRPr>
          </a:p>
          <a:p>
            <a:pPr marL="0" indent="0">
              <a:buNone/>
            </a:pPr>
            <a:r>
              <a:rPr lang="pt-BR" sz="2300" dirty="0">
                <a:solidFill>
                  <a:schemeClr val="tx2"/>
                </a:solidFill>
                <a:latin typeface="Times New Roman" pitchFamily="18" charset="0"/>
                <a:cs typeface="Times New Roman" pitchFamily="18" charset="0"/>
              </a:rPr>
              <a:t>       </a:t>
            </a:r>
            <a:r>
              <a:rPr lang="pt-BR" sz="2300" b="1" dirty="0">
                <a:solidFill>
                  <a:schemeClr val="tx2"/>
                </a:solidFill>
                <a:latin typeface="Times New Roman" pitchFamily="18" charset="0"/>
                <a:cs typeface="Times New Roman" pitchFamily="18" charset="0"/>
              </a:rPr>
              <a:t>XIII</a:t>
            </a:r>
            <a:r>
              <a:rPr lang="pt-BR" sz="2300" dirty="0">
                <a:solidFill>
                  <a:schemeClr val="tx2"/>
                </a:solidFill>
                <a:latin typeface="Times New Roman" pitchFamily="18" charset="0"/>
                <a:cs typeface="Times New Roman" pitchFamily="18" charset="0"/>
              </a:rPr>
              <a:t> - elaborar o relatório final e os anais da 6ª Conferência Estadual das Cidades, e;</a:t>
            </a:r>
          </a:p>
          <a:p>
            <a:pPr>
              <a:buFont typeface="Wingdings" pitchFamily="2" charset="2"/>
              <a:buChar char="ü"/>
            </a:pPr>
            <a:r>
              <a:rPr lang="pt-BR" sz="2300" i="1" dirty="0">
                <a:solidFill>
                  <a:schemeClr val="tx2"/>
                </a:solidFill>
                <a:latin typeface="Times New Roman" pitchFamily="18" charset="0"/>
                <a:cs typeface="Times New Roman" pitchFamily="18" charset="0"/>
              </a:rPr>
              <a:t>Tarefa realizada através da entrega do Relatório Final pela URBTEC a Coordenadoria Executiva Estadual da 6ª CEC.</a:t>
            </a:r>
          </a:p>
          <a:p>
            <a:pPr>
              <a:buFont typeface="Wingdings" pitchFamily="2" charset="2"/>
              <a:buChar char="ü"/>
            </a:pPr>
            <a:endParaRPr lang="pt-BR" sz="600" dirty="0">
              <a:solidFill>
                <a:schemeClr val="tx2"/>
              </a:solidFill>
              <a:latin typeface="Times New Roman" pitchFamily="18" charset="0"/>
              <a:cs typeface="Times New Roman" pitchFamily="18" charset="0"/>
            </a:endParaRPr>
          </a:p>
          <a:p>
            <a:pPr marL="0" indent="0">
              <a:buNone/>
            </a:pPr>
            <a:r>
              <a:rPr lang="pt-BR" sz="2300" dirty="0">
                <a:solidFill>
                  <a:schemeClr val="tx2"/>
                </a:solidFill>
                <a:latin typeface="Times New Roman" pitchFamily="18" charset="0"/>
                <a:cs typeface="Times New Roman" pitchFamily="18" charset="0"/>
              </a:rPr>
              <a:t>        </a:t>
            </a:r>
            <a:r>
              <a:rPr lang="pt-BR" sz="2300" b="1" dirty="0">
                <a:solidFill>
                  <a:schemeClr val="tx2"/>
                </a:solidFill>
                <a:latin typeface="Times New Roman" pitchFamily="18" charset="0"/>
                <a:cs typeface="Times New Roman" pitchFamily="18" charset="0"/>
              </a:rPr>
              <a:t>XIV</a:t>
            </a:r>
            <a:r>
              <a:rPr lang="pt-BR" sz="2300" dirty="0">
                <a:solidFill>
                  <a:schemeClr val="tx2"/>
                </a:solidFill>
                <a:latin typeface="Times New Roman" pitchFamily="18" charset="0"/>
                <a:cs typeface="Times New Roman" pitchFamily="18" charset="0"/>
              </a:rPr>
              <a:t> – remeter as propostas resultantes da Conferência Estadual das Cidades e a relação de delegados (as) à Coordenação Executiva Nacional da 6ª Conferência Nacional das Cidades, até 15 dias após a sua realização, em formulário próprio a ser distribuído pelo Ministério das Cidades.</a:t>
            </a:r>
          </a:p>
          <a:p>
            <a:pPr>
              <a:buFont typeface="Wingdings" pitchFamily="2" charset="2"/>
              <a:buChar char="ü"/>
            </a:pPr>
            <a:r>
              <a:rPr lang="pt-BR" sz="2300" i="1" dirty="0">
                <a:solidFill>
                  <a:schemeClr val="tx2"/>
                </a:solidFill>
                <a:latin typeface="Times New Roman" pitchFamily="18" charset="0"/>
                <a:cs typeface="Times New Roman" pitchFamily="18" charset="0"/>
              </a:rPr>
              <a:t>Tarefa realizada com cadastro completo da 6ª Conferência Estadual das Cidades junto ao Ministério das Cidades no sitio da 6ª Conferência Nacional das Cidades.</a:t>
            </a:r>
            <a:endParaRPr lang="pt-BR" sz="2300" dirty="0">
              <a:solidFill>
                <a:schemeClr val="tx2"/>
              </a:solidFill>
              <a:latin typeface="Times New Roman" pitchFamily="18" charset="0"/>
              <a:cs typeface="Times New Roman" pitchFamily="18" charset="0"/>
            </a:endParaRPr>
          </a:p>
          <a:p>
            <a:endParaRPr lang="pt-BR" dirty="0"/>
          </a:p>
          <a:p>
            <a:endParaRPr lang="pt-BR" dirty="0"/>
          </a:p>
        </p:txBody>
      </p:sp>
      <p:pic>
        <p:nvPicPr>
          <p:cNvPr id="4" name="Figura1"/>
          <p:cNvPicPr/>
          <p:nvPr/>
        </p:nvPicPr>
        <p:blipFill>
          <a:blip r:embed="rId2"/>
          <a:srcRect r="381"/>
          <a:stretch>
            <a:fillRect/>
          </a:stretch>
        </p:blipFill>
        <p:spPr bwMode="auto">
          <a:xfrm>
            <a:off x="323528" y="188640"/>
            <a:ext cx="1584176" cy="1152128"/>
          </a:xfrm>
          <a:prstGeom prst="rect">
            <a:avLst/>
          </a:prstGeom>
        </p:spPr>
      </p:pic>
      <p:pic>
        <p:nvPicPr>
          <p:cNvPr id="5" name="Imagem 4" descr="concidades.eps"/>
          <p:cNvPicPr/>
          <p:nvPr/>
        </p:nvPicPr>
        <p:blipFill>
          <a:blip r:embed="rId3"/>
          <a:stretch>
            <a:fillRect/>
          </a:stretch>
        </p:blipFill>
        <p:spPr>
          <a:xfrm>
            <a:off x="7236295" y="294880"/>
            <a:ext cx="1628775" cy="939648"/>
          </a:xfrm>
          <a:prstGeom prst="rect">
            <a:avLst/>
          </a:prstGeom>
        </p:spPr>
      </p:pic>
    </p:spTree>
    <p:extLst>
      <p:ext uri="{BB962C8B-B14F-4D97-AF65-F5344CB8AC3E}">
        <p14:creationId xmlns:p14="http://schemas.microsoft.com/office/powerpoint/2010/main" val="21865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7704" y="764704"/>
            <a:ext cx="5688632" cy="1143000"/>
          </a:xfrm>
        </p:spPr>
        <p:txBody>
          <a:bodyPr>
            <a:noAutofit/>
          </a:bodyPr>
          <a:lstStyle/>
          <a:p>
            <a:r>
              <a:rPr lang="pt-BR" sz="2200" b="1" dirty="0">
                <a:solidFill>
                  <a:schemeClr val="tx2"/>
                </a:solidFill>
                <a:latin typeface="Times New Roman" pitchFamily="18" charset="0"/>
                <a:cs typeface="Times New Roman" pitchFamily="18" charset="0"/>
              </a:rPr>
              <a:t>PROVIDÊNCIAS REGIMENTAIS E REGULAMENTAIS </a:t>
            </a:r>
            <a:br>
              <a:rPr lang="pt-BR" sz="2200" b="1" dirty="0">
                <a:solidFill>
                  <a:schemeClr val="tx2"/>
                </a:solidFill>
                <a:latin typeface="Times New Roman" pitchFamily="18" charset="0"/>
                <a:cs typeface="Times New Roman" pitchFamily="18" charset="0"/>
              </a:rPr>
            </a:br>
            <a:r>
              <a:rPr lang="pt-BR" sz="2200" b="1" dirty="0">
                <a:solidFill>
                  <a:schemeClr val="tx2"/>
                </a:solidFill>
                <a:latin typeface="Times New Roman" pitchFamily="18" charset="0"/>
                <a:cs typeface="Times New Roman" pitchFamily="18" charset="0"/>
              </a:rPr>
              <a:t>PÓS-CONFERÊNCIA</a:t>
            </a:r>
            <a:endParaRPr lang="pt-BR" sz="2200" dirty="0"/>
          </a:p>
        </p:txBody>
      </p:sp>
      <p:sp>
        <p:nvSpPr>
          <p:cNvPr id="3" name="Espaço Reservado para Conteúdo 2"/>
          <p:cNvSpPr>
            <a:spLocks noGrp="1"/>
          </p:cNvSpPr>
          <p:nvPr>
            <p:ph idx="1"/>
          </p:nvPr>
        </p:nvSpPr>
        <p:spPr>
          <a:xfrm>
            <a:off x="467544" y="2132856"/>
            <a:ext cx="8229600" cy="4525963"/>
          </a:xfrm>
        </p:spPr>
        <p:txBody>
          <a:bodyPr>
            <a:normAutofit/>
          </a:bodyPr>
          <a:lstStyle/>
          <a:p>
            <a:pPr marL="0" indent="0">
              <a:buNone/>
            </a:pPr>
            <a:endParaRPr lang="pt-BR" sz="2100" b="1" dirty="0">
              <a:solidFill>
                <a:schemeClr val="tx2"/>
              </a:solidFill>
              <a:latin typeface="Times New Roman" pitchFamily="18" charset="0"/>
              <a:cs typeface="Times New Roman" pitchFamily="18" charset="0"/>
            </a:endParaRPr>
          </a:p>
          <a:p>
            <a:pPr marL="0" indent="0">
              <a:buNone/>
            </a:pPr>
            <a:r>
              <a:rPr lang="pt-BR" sz="2100" b="1" dirty="0">
                <a:solidFill>
                  <a:schemeClr val="tx2"/>
                </a:solidFill>
                <a:latin typeface="Times New Roman" pitchFamily="18" charset="0"/>
                <a:cs typeface="Times New Roman" pitchFamily="18" charset="0"/>
              </a:rPr>
              <a:t>REGULAMENTO - 6ª CONFERÊNCIA ESTADUAL DAS CIDADES</a:t>
            </a:r>
          </a:p>
          <a:p>
            <a:pPr marL="0" indent="0">
              <a:buNone/>
            </a:pPr>
            <a:endParaRPr lang="pt-BR" sz="900" dirty="0">
              <a:solidFill>
                <a:schemeClr val="tx2"/>
              </a:solidFill>
              <a:latin typeface="Times New Roman" pitchFamily="18" charset="0"/>
              <a:cs typeface="Times New Roman" pitchFamily="18" charset="0"/>
            </a:endParaRPr>
          </a:p>
          <a:p>
            <a:pPr>
              <a:buFont typeface="Wingdings" pitchFamily="2" charset="2"/>
              <a:buChar char="Ø"/>
            </a:pPr>
            <a:r>
              <a:rPr lang="pt-BR" sz="2100" b="1" dirty="0">
                <a:solidFill>
                  <a:schemeClr val="tx2"/>
                </a:solidFill>
                <a:latin typeface="Times New Roman" pitchFamily="18" charset="0"/>
                <a:cs typeface="Times New Roman" pitchFamily="18" charset="0"/>
              </a:rPr>
              <a:t>Art. 21 -</a:t>
            </a:r>
            <a:r>
              <a:rPr lang="pt-BR" sz="2100" dirty="0">
                <a:solidFill>
                  <a:schemeClr val="tx2"/>
                </a:solidFill>
                <a:latin typeface="Times New Roman" pitchFamily="18" charset="0"/>
                <a:cs typeface="Times New Roman" pitchFamily="18" charset="0"/>
              </a:rPr>
              <a:t> Os resultados da plenária da 6ª Conferência Estadual das Cidades serão encaminhados para o Ministério das Cidades até o prazo de 30 (trinta) dias após a sua realização e, posteriormente, divulgados à sociedade por meio de relatório impresso e no site da Conferência.</a:t>
            </a:r>
          </a:p>
          <a:p>
            <a:pPr>
              <a:buFont typeface="Wingdings" pitchFamily="2" charset="2"/>
              <a:buChar char="Ø"/>
            </a:pPr>
            <a:endParaRPr lang="pt-BR" sz="600" dirty="0">
              <a:solidFill>
                <a:schemeClr val="tx2"/>
              </a:solidFill>
              <a:latin typeface="Times New Roman" pitchFamily="18" charset="0"/>
              <a:cs typeface="Times New Roman" pitchFamily="18" charset="0"/>
            </a:endParaRPr>
          </a:p>
          <a:p>
            <a:pPr>
              <a:buFont typeface="Wingdings" pitchFamily="2" charset="2"/>
              <a:buChar char="ü"/>
            </a:pPr>
            <a:r>
              <a:rPr lang="pt-BR" sz="2100" i="1" dirty="0">
                <a:solidFill>
                  <a:schemeClr val="tx2"/>
                </a:solidFill>
                <a:latin typeface="Times New Roman" pitchFamily="18" charset="0"/>
                <a:cs typeface="Times New Roman" pitchFamily="18" charset="0"/>
              </a:rPr>
              <a:t>Tarefa realizada com cadastro completo da 6ª Conferência Estadual das Cidades junto ao Ministério das Cidades no sitio da 6ª Conferência Nacional das Cidades.</a:t>
            </a:r>
            <a:endParaRPr lang="pt-BR" sz="2100" dirty="0">
              <a:solidFill>
                <a:schemeClr val="tx2"/>
              </a:solidFill>
              <a:latin typeface="Times New Roman" pitchFamily="18" charset="0"/>
              <a:cs typeface="Times New Roman" pitchFamily="18" charset="0"/>
            </a:endParaRPr>
          </a:p>
          <a:p>
            <a:endParaRPr lang="pt-BR" dirty="0"/>
          </a:p>
        </p:txBody>
      </p:sp>
      <p:pic>
        <p:nvPicPr>
          <p:cNvPr id="4" name="Imagem 3" descr="concidades.eps"/>
          <p:cNvPicPr/>
          <p:nvPr/>
        </p:nvPicPr>
        <p:blipFill>
          <a:blip r:embed="rId2"/>
          <a:stretch>
            <a:fillRect/>
          </a:stretch>
        </p:blipFill>
        <p:spPr>
          <a:xfrm>
            <a:off x="7236295" y="294880"/>
            <a:ext cx="1628775" cy="939648"/>
          </a:xfrm>
          <a:prstGeom prst="rect">
            <a:avLst/>
          </a:prstGeom>
        </p:spPr>
      </p:pic>
      <p:pic>
        <p:nvPicPr>
          <p:cNvPr id="5" name="Figura1"/>
          <p:cNvPicPr/>
          <p:nvPr/>
        </p:nvPicPr>
        <p:blipFill>
          <a:blip r:embed="rId3"/>
          <a:srcRect r="381"/>
          <a:stretch>
            <a:fillRect/>
          </a:stretch>
        </p:blipFill>
        <p:spPr bwMode="auto">
          <a:xfrm>
            <a:off x="323528" y="188640"/>
            <a:ext cx="1584176" cy="1152128"/>
          </a:xfrm>
          <a:prstGeom prst="rect">
            <a:avLst/>
          </a:prstGeom>
        </p:spPr>
      </p:pic>
    </p:spTree>
    <p:extLst>
      <p:ext uri="{BB962C8B-B14F-4D97-AF65-F5344CB8AC3E}">
        <p14:creationId xmlns:p14="http://schemas.microsoft.com/office/powerpoint/2010/main" val="958957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1680" y="95454"/>
            <a:ext cx="6203032" cy="1338500"/>
          </a:xfrm>
        </p:spPr>
        <p:txBody>
          <a:bodyPr>
            <a:noAutofit/>
          </a:bodyPr>
          <a:lstStyle/>
          <a:p>
            <a:r>
              <a:rPr lang="pt-BR" sz="2200" b="1" dirty="0">
                <a:solidFill>
                  <a:schemeClr val="tx2"/>
                </a:solidFill>
                <a:latin typeface="Times New Roman" pitchFamily="18" charset="0"/>
                <a:cs typeface="Times New Roman" pitchFamily="18" charset="0"/>
              </a:rPr>
              <a:t>PROVIDÊNCIAS ADMINISTRATIVAS FINALIZAÇÃO DA CEE</a:t>
            </a:r>
            <a:endParaRPr lang="pt-BR" sz="2200" dirty="0">
              <a:solidFill>
                <a:schemeClr val="tx2"/>
              </a:solidFill>
              <a:latin typeface="Times New Roman" pitchFamily="18" charset="0"/>
              <a:cs typeface="Times New Roman" pitchFamily="18" charset="0"/>
            </a:endParaRPr>
          </a:p>
        </p:txBody>
      </p:sp>
      <p:sp>
        <p:nvSpPr>
          <p:cNvPr id="3" name="Espaço Reservado para Conteúdo 2"/>
          <p:cNvSpPr>
            <a:spLocks noGrp="1"/>
          </p:cNvSpPr>
          <p:nvPr>
            <p:ph idx="1"/>
          </p:nvPr>
        </p:nvSpPr>
        <p:spPr>
          <a:xfrm>
            <a:off x="467544" y="1527140"/>
            <a:ext cx="8229600" cy="4854188"/>
          </a:xfrm>
        </p:spPr>
        <p:txBody>
          <a:bodyPr>
            <a:normAutofit fontScale="47500" lnSpcReduction="20000"/>
          </a:bodyPr>
          <a:lstStyle/>
          <a:p>
            <a:pPr>
              <a:spcBef>
                <a:spcPts val="300"/>
              </a:spcBef>
              <a:spcAft>
                <a:spcPts val="300"/>
              </a:spcAft>
              <a:buFont typeface="Wingdings" pitchFamily="2" charset="2"/>
              <a:buChar char="Ø"/>
            </a:pPr>
            <a:r>
              <a:rPr lang="pt-BR" sz="3800" b="1" dirty="0">
                <a:solidFill>
                  <a:schemeClr val="tx2"/>
                </a:solidFill>
                <a:latin typeface="Times New Roman" pitchFamily="18" charset="0"/>
                <a:cs typeface="Times New Roman" pitchFamily="18" charset="0"/>
              </a:rPr>
              <a:t>1. CRIAR ITEM</a:t>
            </a:r>
            <a:r>
              <a:rPr lang="pt-BR" sz="3800" dirty="0">
                <a:solidFill>
                  <a:schemeClr val="tx2"/>
                </a:solidFill>
                <a:latin typeface="Times New Roman" pitchFamily="18" charset="0"/>
                <a:cs typeface="Times New Roman" pitchFamily="18" charset="0"/>
              </a:rPr>
              <a:t> – </a:t>
            </a:r>
            <a:r>
              <a:rPr lang="pt-BR" sz="3800" i="1" dirty="0">
                <a:solidFill>
                  <a:schemeClr val="tx2"/>
                </a:solidFill>
                <a:latin typeface="Times New Roman" pitchFamily="18" charset="0"/>
                <a:cs typeface="Times New Roman" pitchFamily="18" charset="0"/>
              </a:rPr>
              <a:t>Resultados Finais da 6ª Conferência Estadual das Cidades</a:t>
            </a:r>
            <a:r>
              <a:rPr lang="pt-BR" sz="3800" dirty="0">
                <a:solidFill>
                  <a:schemeClr val="tx2"/>
                </a:solidFill>
                <a:latin typeface="Times New Roman" pitchFamily="18" charset="0"/>
                <a:cs typeface="Times New Roman" pitchFamily="18" charset="0"/>
              </a:rPr>
              <a:t> e colocar os seguintes arquivos no sitio </a:t>
            </a:r>
            <a:r>
              <a:rPr lang="pt-BR" sz="3800" b="1" u="sng" dirty="0">
                <a:solidFill>
                  <a:schemeClr val="tx2"/>
                </a:solidFill>
                <a:latin typeface="Times New Roman" pitchFamily="18" charset="0"/>
                <a:cs typeface="Times New Roman" pitchFamily="18" charset="0"/>
                <a:hlinkClick r:id="rId2"/>
              </a:rPr>
              <a:t>www.concidades.pr.gov.br</a:t>
            </a:r>
            <a:r>
              <a:rPr lang="pt-BR" sz="3800" b="1" dirty="0">
                <a:solidFill>
                  <a:schemeClr val="tx2"/>
                </a:solidFill>
                <a:latin typeface="Times New Roman" pitchFamily="18" charset="0"/>
                <a:cs typeface="Times New Roman" pitchFamily="18" charset="0"/>
              </a:rPr>
              <a:t>:</a:t>
            </a:r>
          </a:p>
          <a:p>
            <a:pPr lvl="1">
              <a:spcBef>
                <a:spcPts val="300"/>
              </a:spcBef>
              <a:spcAft>
                <a:spcPts val="300"/>
              </a:spcAft>
              <a:buFont typeface="Courier New" pitchFamily="49" charset="0"/>
              <a:buChar char="o"/>
            </a:pPr>
            <a:r>
              <a:rPr lang="pt-BR" sz="3800" i="1" dirty="0">
                <a:solidFill>
                  <a:schemeClr val="tx2"/>
                </a:solidFill>
                <a:latin typeface="Times New Roman" pitchFamily="18" charset="0"/>
                <a:cs typeface="Times New Roman" pitchFamily="18" charset="0"/>
              </a:rPr>
              <a:t>Cartilha da Conferência Estadual.</a:t>
            </a:r>
            <a:endParaRPr lang="pt-BR" sz="3800" dirty="0">
              <a:solidFill>
                <a:schemeClr val="tx2"/>
              </a:solidFill>
              <a:latin typeface="Times New Roman" pitchFamily="18" charset="0"/>
              <a:cs typeface="Times New Roman" pitchFamily="18" charset="0"/>
            </a:endParaRPr>
          </a:p>
          <a:p>
            <a:pPr lvl="1">
              <a:spcBef>
                <a:spcPts val="300"/>
              </a:spcBef>
              <a:spcAft>
                <a:spcPts val="300"/>
              </a:spcAft>
              <a:buFont typeface="Courier New" pitchFamily="49" charset="0"/>
              <a:buChar char="o"/>
            </a:pPr>
            <a:r>
              <a:rPr lang="pt-BR" sz="3800" i="1" dirty="0">
                <a:solidFill>
                  <a:schemeClr val="tx2"/>
                </a:solidFill>
                <a:latin typeface="Times New Roman" pitchFamily="18" charset="0"/>
                <a:cs typeface="Times New Roman" pitchFamily="18" charset="0"/>
              </a:rPr>
              <a:t>Entidades indicadas e eleitas para a gestão 2018/2020 CONCIDADES-PR.</a:t>
            </a:r>
          </a:p>
          <a:p>
            <a:pPr lvl="1">
              <a:spcBef>
                <a:spcPts val="300"/>
              </a:spcBef>
              <a:spcAft>
                <a:spcPts val="300"/>
              </a:spcAft>
              <a:buFont typeface="Courier New" pitchFamily="49" charset="0"/>
              <a:buChar char="o"/>
            </a:pPr>
            <a:r>
              <a:rPr lang="pt-BR" sz="3800" i="1" dirty="0">
                <a:solidFill>
                  <a:schemeClr val="tx2"/>
                </a:solidFill>
                <a:latin typeface="Times New Roman" pitchFamily="18" charset="0"/>
                <a:cs typeface="Times New Roman" pitchFamily="18" charset="0"/>
              </a:rPr>
              <a:t>Delegados indicados e eleitos para a Conferência Nacional das Cidades.</a:t>
            </a:r>
            <a:endParaRPr lang="pt-BR" sz="3800" dirty="0">
              <a:solidFill>
                <a:schemeClr val="tx2"/>
              </a:solidFill>
              <a:latin typeface="Times New Roman" pitchFamily="18" charset="0"/>
              <a:cs typeface="Times New Roman" pitchFamily="18" charset="0"/>
            </a:endParaRPr>
          </a:p>
          <a:p>
            <a:pPr lvl="1">
              <a:spcBef>
                <a:spcPts val="300"/>
              </a:spcBef>
              <a:spcAft>
                <a:spcPts val="300"/>
              </a:spcAft>
              <a:buFont typeface="Courier New" pitchFamily="49" charset="0"/>
              <a:buChar char="o"/>
            </a:pPr>
            <a:r>
              <a:rPr lang="pt-BR" sz="3800" i="1" dirty="0">
                <a:solidFill>
                  <a:schemeClr val="tx2"/>
                </a:solidFill>
                <a:latin typeface="Times New Roman" pitchFamily="18" charset="0"/>
                <a:cs typeface="Times New Roman" pitchFamily="18" charset="0"/>
              </a:rPr>
              <a:t>Relatório Final da 6ª Conferência Estadual das Cidades.</a:t>
            </a:r>
            <a:endParaRPr lang="pt-BR" sz="3800" dirty="0">
              <a:solidFill>
                <a:schemeClr val="tx2"/>
              </a:solidFill>
              <a:latin typeface="Times New Roman" pitchFamily="18" charset="0"/>
              <a:cs typeface="Times New Roman" pitchFamily="18" charset="0"/>
            </a:endParaRPr>
          </a:p>
          <a:p>
            <a:pPr lvl="1">
              <a:spcBef>
                <a:spcPts val="300"/>
              </a:spcBef>
              <a:spcAft>
                <a:spcPts val="300"/>
              </a:spcAft>
              <a:buFont typeface="Courier New" pitchFamily="49" charset="0"/>
              <a:buChar char="o"/>
            </a:pPr>
            <a:r>
              <a:rPr lang="pt-BR" sz="3800" i="1" dirty="0">
                <a:solidFill>
                  <a:schemeClr val="tx2"/>
                </a:solidFill>
                <a:latin typeface="Times New Roman" pitchFamily="18" charset="0"/>
                <a:cs typeface="Times New Roman" pitchFamily="18" charset="0"/>
              </a:rPr>
              <a:t>Pesquisa de Satisfação referente à 6ª Conferência Estadual das Cidades</a:t>
            </a:r>
          </a:p>
          <a:p>
            <a:pPr>
              <a:spcBef>
                <a:spcPts val="500"/>
              </a:spcBef>
              <a:spcAft>
                <a:spcPts val="500"/>
              </a:spcAft>
              <a:buFont typeface="Wingdings" pitchFamily="2" charset="2"/>
              <a:buChar char="ü"/>
            </a:pPr>
            <a:r>
              <a:rPr lang="pt-BR" sz="3400" b="1" dirty="0">
                <a:solidFill>
                  <a:schemeClr val="tx2"/>
                </a:solidFill>
                <a:latin typeface="Times New Roman" pitchFamily="18" charset="0"/>
                <a:cs typeface="Times New Roman" pitchFamily="18" charset="0"/>
              </a:rPr>
              <a:t>TAREFA REALIZADA</a:t>
            </a:r>
          </a:p>
          <a:p>
            <a:pPr marL="0" indent="0">
              <a:spcBef>
                <a:spcPts val="50"/>
              </a:spcBef>
              <a:spcAft>
                <a:spcPts val="50"/>
              </a:spcAft>
              <a:buNone/>
            </a:pPr>
            <a:endParaRPr lang="pt-BR" sz="2600" b="1" dirty="0">
              <a:solidFill>
                <a:schemeClr val="tx2"/>
              </a:solidFill>
              <a:latin typeface="Times New Roman" pitchFamily="18" charset="0"/>
              <a:cs typeface="Times New Roman" pitchFamily="18" charset="0"/>
            </a:endParaRPr>
          </a:p>
          <a:p>
            <a:pPr marL="0" indent="0">
              <a:spcBef>
                <a:spcPts val="50"/>
              </a:spcBef>
              <a:spcAft>
                <a:spcPts val="50"/>
              </a:spcAft>
              <a:buNone/>
            </a:pPr>
            <a:endParaRPr lang="pt-BR" sz="2600" b="1" dirty="0">
              <a:solidFill>
                <a:schemeClr val="tx2"/>
              </a:solidFill>
              <a:latin typeface="Times New Roman" pitchFamily="18" charset="0"/>
              <a:cs typeface="Times New Roman" pitchFamily="18" charset="0"/>
            </a:endParaRPr>
          </a:p>
          <a:p>
            <a:pPr>
              <a:spcBef>
                <a:spcPts val="500"/>
              </a:spcBef>
              <a:spcAft>
                <a:spcPts val="500"/>
              </a:spcAft>
              <a:buFont typeface="Wingdings" pitchFamily="2" charset="2"/>
              <a:buChar char="Ø"/>
            </a:pPr>
            <a:r>
              <a:rPr lang="pt-BR" sz="3800" b="1" dirty="0">
                <a:solidFill>
                  <a:schemeClr val="tx2"/>
                </a:solidFill>
              </a:rPr>
              <a:t>2</a:t>
            </a:r>
            <a:r>
              <a:rPr lang="pt-BR" sz="3800" b="1" dirty="0">
                <a:solidFill>
                  <a:schemeClr val="tx2"/>
                </a:solidFill>
                <a:latin typeface="Times New Roman" panose="02020603050405020304" pitchFamily="18" charset="0"/>
                <a:cs typeface="Times New Roman" panose="02020603050405020304" pitchFamily="18" charset="0"/>
              </a:rPr>
              <a:t>. DESATIVAR E-MAIL’S</a:t>
            </a:r>
          </a:p>
          <a:p>
            <a:pPr lvl="1">
              <a:spcBef>
                <a:spcPts val="500"/>
              </a:spcBef>
              <a:spcAft>
                <a:spcPts val="500"/>
              </a:spcAft>
              <a:buFont typeface="Courier New" pitchFamily="49" charset="0"/>
              <a:buChar char="o"/>
            </a:pPr>
            <a:r>
              <a:rPr lang="pt-BR" sz="3800" b="1" u="sng" dirty="0">
                <a:solidFill>
                  <a:schemeClr val="tx2"/>
                </a:solidFill>
                <a:latin typeface="Times New Roman" panose="02020603050405020304" pitchFamily="18" charset="0"/>
                <a:cs typeface="Times New Roman" panose="02020603050405020304" pitchFamily="18" charset="0"/>
                <a:hlinkClick r:id="rId3"/>
              </a:rPr>
              <a:t>conferenciaestadual@sedu.pr.gov.br</a:t>
            </a:r>
            <a:r>
              <a:rPr lang="pt-BR" sz="3800" b="1" dirty="0">
                <a:solidFill>
                  <a:schemeClr val="tx2"/>
                </a:solidFill>
                <a:latin typeface="Times New Roman" panose="02020603050405020304" pitchFamily="18" charset="0"/>
                <a:cs typeface="Times New Roman" panose="02020603050405020304" pitchFamily="18" charset="0"/>
              </a:rPr>
              <a:t> e </a:t>
            </a:r>
            <a:r>
              <a:rPr lang="pt-BR" sz="3800" b="1" u="sng" dirty="0">
                <a:solidFill>
                  <a:schemeClr val="tx2"/>
                </a:solidFill>
                <a:latin typeface="Times New Roman" panose="02020603050405020304" pitchFamily="18" charset="0"/>
                <a:cs typeface="Times New Roman" panose="02020603050405020304" pitchFamily="18" charset="0"/>
                <a:hlinkClick r:id="rId4"/>
              </a:rPr>
              <a:t>conferencia6@sedu.pr.gov.br</a:t>
            </a:r>
            <a:r>
              <a:rPr lang="pt-BR" sz="3800" b="1" u="sng" dirty="0">
                <a:solidFill>
                  <a:schemeClr val="tx2"/>
                </a:solidFill>
                <a:latin typeface="Times New Roman" panose="02020603050405020304" pitchFamily="18" charset="0"/>
                <a:cs typeface="Times New Roman" panose="02020603050405020304" pitchFamily="18" charset="0"/>
              </a:rPr>
              <a:t> </a:t>
            </a:r>
            <a:endParaRPr lang="pt-BR" sz="3800" dirty="0">
              <a:solidFill>
                <a:schemeClr val="tx2"/>
              </a:solidFill>
              <a:latin typeface="Times New Roman" panose="02020603050405020304" pitchFamily="18" charset="0"/>
              <a:cs typeface="Times New Roman" panose="02020603050405020304" pitchFamily="18" charset="0"/>
            </a:endParaRPr>
          </a:p>
          <a:p>
            <a:pPr lvl="1">
              <a:spcBef>
                <a:spcPts val="500"/>
              </a:spcBef>
              <a:spcAft>
                <a:spcPts val="500"/>
              </a:spcAft>
              <a:buFont typeface="Courier New" pitchFamily="49" charset="0"/>
              <a:buChar char="o"/>
            </a:pPr>
            <a:r>
              <a:rPr lang="pt-BR" sz="3800" dirty="0">
                <a:solidFill>
                  <a:schemeClr val="tx2"/>
                </a:solidFill>
                <a:latin typeface="Times New Roman" panose="02020603050405020304" pitchFamily="18" charset="0"/>
                <a:cs typeface="Times New Roman" panose="02020603050405020304" pitchFamily="18" charset="0"/>
              </a:rPr>
              <a:t>Direcionar solicitações/informações para o e-mail do CONCIDADES-PR.</a:t>
            </a:r>
          </a:p>
          <a:p>
            <a:pPr>
              <a:spcBef>
                <a:spcPts val="500"/>
              </a:spcBef>
              <a:spcAft>
                <a:spcPts val="500"/>
              </a:spcAft>
              <a:buFont typeface="Wingdings" pitchFamily="2" charset="2"/>
              <a:buChar char="ü"/>
            </a:pPr>
            <a:r>
              <a:rPr lang="pt-BR" sz="3400" b="1" dirty="0">
                <a:solidFill>
                  <a:schemeClr val="tx2"/>
                </a:solidFill>
                <a:latin typeface="Times New Roman" panose="02020603050405020304" pitchFamily="18" charset="0"/>
                <a:cs typeface="Times New Roman" panose="02020603050405020304" pitchFamily="18" charset="0"/>
              </a:rPr>
              <a:t>TAREFA A SER SOLICITADA</a:t>
            </a:r>
            <a:endParaRPr lang="pt-BR" sz="3400" dirty="0">
              <a:solidFill>
                <a:schemeClr val="tx2"/>
              </a:solidFill>
              <a:latin typeface="Times New Roman" panose="02020603050405020304" pitchFamily="18" charset="0"/>
              <a:cs typeface="Times New Roman" panose="02020603050405020304" pitchFamily="18" charset="0"/>
            </a:endParaRPr>
          </a:p>
          <a:p>
            <a:pPr>
              <a:buFont typeface="Wingdings" pitchFamily="2" charset="2"/>
              <a:buChar char="Ø"/>
            </a:pPr>
            <a:endParaRPr lang="pt-BR" sz="2300" dirty="0">
              <a:latin typeface="Times New Roman" pitchFamily="18" charset="0"/>
              <a:cs typeface="Times New Roman" pitchFamily="18" charset="0"/>
            </a:endParaRPr>
          </a:p>
          <a:p>
            <a:pPr lvl="1">
              <a:buFont typeface="Courier New" pitchFamily="49" charset="0"/>
              <a:buChar char="o"/>
            </a:pPr>
            <a:endParaRPr lang="pt-BR" sz="1900" b="1" dirty="0">
              <a:latin typeface="Times New Roman" pitchFamily="18" charset="0"/>
              <a:cs typeface="Times New Roman" pitchFamily="18" charset="0"/>
            </a:endParaRPr>
          </a:p>
          <a:p>
            <a:pPr marL="0" indent="0">
              <a:buNone/>
            </a:pPr>
            <a:r>
              <a:rPr lang="pt-BR" sz="2300" i="1" dirty="0">
                <a:latin typeface="Times New Roman" pitchFamily="18" charset="0"/>
                <a:cs typeface="Times New Roman" pitchFamily="18" charset="0"/>
              </a:rPr>
              <a:t>	</a:t>
            </a:r>
            <a:endParaRPr lang="pt-BR" dirty="0"/>
          </a:p>
        </p:txBody>
      </p:sp>
      <p:pic>
        <p:nvPicPr>
          <p:cNvPr id="4" name="Imagem 3" descr="concidades.eps"/>
          <p:cNvPicPr/>
          <p:nvPr/>
        </p:nvPicPr>
        <p:blipFill>
          <a:blip r:embed="rId5"/>
          <a:stretch>
            <a:fillRect/>
          </a:stretch>
        </p:blipFill>
        <p:spPr>
          <a:xfrm>
            <a:off x="7236295" y="294880"/>
            <a:ext cx="1628775" cy="939648"/>
          </a:xfrm>
          <a:prstGeom prst="rect">
            <a:avLst/>
          </a:prstGeom>
        </p:spPr>
      </p:pic>
      <p:pic>
        <p:nvPicPr>
          <p:cNvPr id="5" name="Figura1"/>
          <p:cNvPicPr/>
          <p:nvPr/>
        </p:nvPicPr>
        <p:blipFill>
          <a:blip r:embed="rId6"/>
          <a:srcRect r="381"/>
          <a:stretch>
            <a:fillRect/>
          </a:stretch>
        </p:blipFill>
        <p:spPr bwMode="auto">
          <a:xfrm>
            <a:off x="323528" y="188640"/>
            <a:ext cx="1584176" cy="1152128"/>
          </a:xfrm>
          <a:prstGeom prst="rect">
            <a:avLst/>
          </a:prstGeom>
        </p:spPr>
      </p:pic>
    </p:spTree>
    <p:extLst>
      <p:ext uri="{BB962C8B-B14F-4D97-AF65-F5344CB8AC3E}">
        <p14:creationId xmlns:p14="http://schemas.microsoft.com/office/powerpoint/2010/main" val="4232915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008" y="224000"/>
            <a:ext cx="6048672" cy="1143000"/>
          </a:xfrm>
        </p:spPr>
        <p:txBody>
          <a:bodyPr>
            <a:noAutofit/>
          </a:bodyPr>
          <a:lstStyle/>
          <a:p>
            <a:r>
              <a:rPr lang="pt-BR" sz="2200" b="1" dirty="0">
                <a:solidFill>
                  <a:schemeClr val="tx2"/>
                </a:solidFill>
                <a:latin typeface="Times New Roman" pitchFamily="18" charset="0"/>
                <a:cs typeface="Times New Roman" pitchFamily="18" charset="0"/>
              </a:rPr>
              <a:t>PROVIDÊNCIAS ADMINISTRATIVAS FINALIZAÇÃO DA CEE</a:t>
            </a:r>
            <a:endParaRPr lang="pt-BR" sz="2200" dirty="0"/>
          </a:p>
        </p:txBody>
      </p:sp>
      <p:sp>
        <p:nvSpPr>
          <p:cNvPr id="3" name="Espaço Reservado para Conteúdo 2"/>
          <p:cNvSpPr>
            <a:spLocks noGrp="1"/>
          </p:cNvSpPr>
          <p:nvPr>
            <p:ph idx="1"/>
          </p:nvPr>
        </p:nvSpPr>
        <p:spPr>
          <a:xfrm>
            <a:off x="467544" y="1437880"/>
            <a:ext cx="8229600" cy="5420120"/>
          </a:xfrm>
        </p:spPr>
        <p:txBody>
          <a:bodyPr>
            <a:normAutofit fontScale="25000" lnSpcReduction="20000"/>
          </a:bodyPr>
          <a:lstStyle/>
          <a:p>
            <a:pPr>
              <a:buFont typeface="Wingdings" pitchFamily="2" charset="2"/>
              <a:buChar char="Ø"/>
            </a:pPr>
            <a:r>
              <a:rPr lang="pt-BR" sz="7200" b="1" dirty="0">
                <a:solidFill>
                  <a:schemeClr val="tx2"/>
                </a:solidFill>
                <a:latin typeface="Times New Roman" pitchFamily="18" charset="0"/>
                <a:cs typeface="Times New Roman" pitchFamily="18" charset="0"/>
              </a:rPr>
              <a:t>3. CONCLUIR O RELATÓRIO INTERNO</a:t>
            </a:r>
          </a:p>
          <a:p>
            <a:pPr>
              <a:buFont typeface="Wingdings" pitchFamily="2" charset="2"/>
              <a:buChar char="Ø"/>
            </a:pPr>
            <a:endParaRPr lang="pt-BR" sz="2400" b="1" dirty="0">
              <a:solidFill>
                <a:schemeClr val="tx2"/>
              </a:solidFill>
              <a:latin typeface="Times New Roman" pitchFamily="18" charset="0"/>
              <a:cs typeface="Times New Roman" pitchFamily="18" charset="0"/>
            </a:endParaRPr>
          </a:p>
          <a:p>
            <a:pPr marL="0" indent="0" algn="just">
              <a:spcBef>
                <a:spcPts val="300"/>
              </a:spcBef>
              <a:spcAft>
                <a:spcPts val="300"/>
              </a:spcAft>
              <a:buNone/>
            </a:pPr>
            <a:r>
              <a:rPr lang="pt-BR" sz="7200" dirty="0">
                <a:solidFill>
                  <a:schemeClr val="tx2"/>
                </a:solidFill>
                <a:latin typeface="Times New Roman" pitchFamily="18" charset="0"/>
                <a:cs typeface="Times New Roman" pitchFamily="18" charset="0"/>
              </a:rPr>
              <a:t>O Relatório Interno está sendo concluído com a finalidade de fazer um diagnóstico completo do processo das Conferências Municipais e Estadual.</a:t>
            </a:r>
          </a:p>
          <a:p>
            <a:pPr marL="0" indent="0" algn="just">
              <a:spcBef>
                <a:spcPts val="300"/>
              </a:spcBef>
              <a:spcAft>
                <a:spcPts val="300"/>
              </a:spcAft>
              <a:buNone/>
            </a:pPr>
            <a:r>
              <a:rPr lang="pt-BR" sz="7200" dirty="0">
                <a:solidFill>
                  <a:schemeClr val="tx2"/>
                </a:solidFill>
                <a:latin typeface="Times New Roman" pitchFamily="18" charset="0"/>
                <a:cs typeface="Times New Roman" pitchFamily="18" charset="0"/>
              </a:rPr>
              <a:t>Desta maneira o processo de produção do Relatório Interno passa pela análise documental, situações de dificuldades enfrentadas pela Coordenadoria Executiva Estadual, resultados obtidos no enfrentamento das demandas, ponderações analíticas documentais e, sempre que possível, opiniões favoráveis resultantes das situações surgidas e sugestões com base nas dificuldades superadas.</a:t>
            </a:r>
          </a:p>
          <a:p>
            <a:pPr marL="0" indent="0" algn="just">
              <a:spcBef>
                <a:spcPts val="300"/>
              </a:spcBef>
              <a:spcAft>
                <a:spcPts val="300"/>
              </a:spcAft>
              <a:buNone/>
            </a:pPr>
            <a:r>
              <a:rPr lang="pt-BR" sz="7200" dirty="0">
                <a:solidFill>
                  <a:schemeClr val="tx2"/>
                </a:solidFill>
                <a:latin typeface="Times New Roman" pitchFamily="18" charset="0"/>
                <a:cs typeface="Times New Roman" pitchFamily="18" charset="0"/>
              </a:rPr>
              <a:t>A análise documental foi realizada no Regimento da 6ª Conferência Estadual das Cidades, no Regulamento e complementos (programa, seminários e outros) da 6ª CEC, TR para as  contratações das empresas de Sistematização e Metodologia e de Eventos da 6ª CEC.</a:t>
            </a:r>
          </a:p>
          <a:p>
            <a:pPr marL="0" indent="0" algn="just">
              <a:spcBef>
                <a:spcPts val="300"/>
              </a:spcBef>
              <a:spcAft>
                <a:spcPts val="300"/>
              </a:spcAft>
              <a:buNone/>
            </a:pPr>
            <a:r>
              <a:rPr lang="pt-BR" sz="7200" dirty="0">
                <a:solidFill>
                  <a:schemeClr val="tx2"/>
                </a:solidFill>
                <a:latin typeface="Times New Roman" pitchFamily="18" charset="0"/>
                <a:cs typeface="Times New Roman" pitchFamily="18" charset="0"/>
              </a:rPr>
              <a:t>Esta análise documental se ateve nos documentos citados acima e nos desdobramentos decorrentes da aplicação contida em cada documento. Isto quer dizer, que a extensão da análise vai além da leitura e posicionamento decorrente de cada situação documental, e, estendendo-se ao que foi necessário produzir para a viabilização do conteúdo dos documentos.</a:t>
            </a:r>
          </a:p>
          <a:p>
            <a:pPr marL="0" indent="0" algn="just">
              <a:spcBef>
                <a:spcPts val="300"/>
              </a:spcBef>
              <a:spcAft>
                <a:spcPts val="300"/>
              </a:spcAft>
              <a:buNone/>
            </a:pPr>
            <a:r>
              <a:rPr lang="pt-BR" sz="7200" dirty="0">
                <a:solidFill>
                  <a:schemeClr val="tx2"/>
                </a:solidFill>
                <a:latin typeface="Times New Roman" pitchFamily="18" charset="0"/>
                <a:cs typeface="Times New Roman" pitchFamily="18" charset="0"/>
              </a:rPr>
              <a:t>Para a elaboração deste Relatório, a CEE fará uma padronização das informações e desta forma a próxima Conferência poderá se balizar na última experiência vivenciada.</a:t>
            </a:r>
          </a:p>
          <a:p>
            <a:pPr marL="0" indent="0" algn="just">
              <a:spcBef>
                <a:spcPts val="300"/>
              </a:spcBef>
              <a:spcAft>
                <a:spcPts val="300"/>
              </a:spcAft>
              <a:buNone/>
            </a:pPr>
            <a:endParaRPr lang="pt-BR" sz="2400" dirty="0">
              <a:solidFill>
                <a:schemeClr val="tx2"/>
              </a:solidFill>
              <a:latin typeface="Times New Roman" pitchFamily="18" charset="0"/>
              <a:cs typeface="Times New Roman" pitchFamily="18" charset="0"/>
            </a:endParaRPr>
          </a:p>
          <a:p>
            <a:pPr>
              <a:buFont typeface="Wingdings" panose="05000000000000000000" pitchFamily="2" charset="2"/>
              <a:buChar char="ü"/>
            </a:pPr>
            <a:r>
              <a:rPr lang="pt-BR" sz="6400" b="1" dirty="0">
                <a:solidFill>
                  <a:schemeClr val="tx2"/>
                </a:solidFill>
                <a:latin typeface="Times New Roman" pitchFamily="18" charset="0"/>
                <a:cs typeface="Times New Roman" pitchFamily="18" charset="0"/>
              </a:rPr>
              <a:t>TAREFA EM ANDAMENTO</a:t>
            </a:r>
            <a:endParaRPr lang="pt-BR" sz="6400" dirty="0">
              <a:solidFill>
                <a:schemeClr val="tx2"/>
              </a:solidFill>
              <a:latin typeface="Times New Roman" pitchFamily="18" charset="0"/>
              <a:cs typeface="Times New Roman" pitchFamily="18" charset="0"/>
            </a:endParaRPr>
          </a:p>
          <a:p>
            <a:endParaRPr lang="pt-BR" sz="6400" dirty="0"/>
          </a:p>
        </p:txBody>
      </p:sp>
      <p:pic>
        <p:nvPicPr>
          <p:cNvPr id="4" name="Figura1"/>
          <p:cNvPicPr/>
          <p:nvPr/>
        </p:nvPicPr>
        <p:blipFill>
          <a:blip r:embed="rId2"/>
          <a:srcRect r="381"/>
          <a:stretch>
            <a:fillRect/>
          </a:stretch>
        </p:blipFill>
        <p:spPr bwMode="auto">
          <a:xfrm>
            <a:off x="323528" y="188640"/>
            <a:ext cx="1584176" cy="1152128"/>
          </a:xfrm>
          <a:prstGeom prst="rect">
            <a:avLst/>
          </a:prstGeom>
        </p:spPr>
      </p:pic>
      <p:pic>
        <p:nvPicPr>
          <p:cNvPr id="5" name="Imagem 4" descr="concidades.eps"/>
          <p:cNvPicPr/>
          <p:nvPr/>
        </p:nvPicPr>
        <p:blipFill>
          <a:blip r:embed="rId3"/>
          <a:stretch>
            <a:fillRect/>
          </a:stretch>
        </p:blipFill>
        <p:spPr>
          <a:xfrm>
            <a:off x="7236295" y="294880"/>
            <a:ext cx="1628775" cy="939648"/>
          </a:xfrm>
          <a:prstGeom prst="rect">
            <a:avLst/>
          </a:prstGeom>
        </p:spPr>
      </p:pic>
    </p:spTree>
    <p:extLst>
      <p:ext uri="{BB962C8B-B14F-4D97-AF65-F5344CB8AC3E}">
        <p14:creationId xmlns:p14="http://schemas.microsoft.com/office/powerpoint/2010/main" val="786578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916832"/>
            <a:ext cx="8229600" cy="4525963"/>
          </a:xfrm>
        </p:spPr>
        <p:txBody>
          <a:bodyPr>
            <a:normAutofit fontScale="85000" lnSpcReduction="10000"/>
          </a:bodyPr>
          <a:lstStyle/>
          <a:p>
            <a:pPr marL="0" indent="0" algn="just">
              <a:buNone/>
            </a:pPr>
            <a:r>
              <a:rPr lang="pt-BR" dirty="0">
                <a:solidFill>
                  <a:schemeClr val="tx2"/>
                </a:solidFill>
              </a:rPr>
              <a:t>A Coordenadoria Executiva Estadual, agradece à todos os Conselheiros Estaduais que participaram e colaboraram para que esta Conferência Estadual das Cidades tivesse os resultados positivos alcançados.</a:t>
            </a:r>
          </a:p>
          <a:p>
            <a:pPr marL="0" indent="0" algn="just">
              <a:buNone/>
            </a:pPr>
            <a:r>
              <a:rPr lang="pt-BR" dirty="0">
                <a:solidFill>
                  <a:schemeClr val="tx2"/>
                </a:solidFill>
              </a:rPr>
              <a:t>Agradecemos também a Comissão Preparatória Estadual, pelo envolvimento e empenho viabilizando o andamento das tarefas decorrentes de suas atribuições, a Secretaria Executiva Estadual e a SEDU, que permitiu que esta CEC trabalhasse com total autonomia, dando apoio às suas solicitações.</a:t>
            </a:r>
          </a:p>
        </p:txBody>
      </p:sp>
      <p:pic>
        <p:nvPicPr>
          <p:cNvPr id="4" name="Figura1"/>
          <p:cNvPicPr/>
          <p:nvPr/>
        </p:nvPicPr>
        <p:blipFill>
          <a:blip r:embed="rId2"/>
          <a:srcRect r="381"/>
          <a:stretch>
            <a:fillRect/>
          </a:stretch>
        </p:blipFill>
        <p:spPr bwMode="auto">
          <a:xfrm>
            <a:off x="323528" y="188640"/>
            <a:ext cx="1584176" cy="1152128"/>
          </a:xfrm>
          <a:prstGeom prst="rect">
            <a:avLst/>
          </a:prstGeom>
        </p:spPr>
      </p:pic>
      <p:pic>
        <p:nvPicPr>
          <p:cNvPr id="5" name="Imagem 4" descr="concidades.eps"/>
          <p:cNvPicPr/>
          <p:nvPr/>
        </p:nvPicPr>
        <p:blipFill>
          <a:blip r:embed="rId3"/>
          <a:stretch>
            <a:fillRect/>
          </a:stretch>
        </p:blipFill>
        <p:spPr>
          <a:xfrm>
            <a:off x="7236295" y="294880"/>
            <a:ext cx="1628775" cy="939648"/>
          </a:xfrm>
          <a:prstGeom prst="rect">
            <a:avLst/>
          </a:prstGeom>
        </p:spPr>
      </p:pic>
      <p:sp>
        <p:nvSpPr>
          <p:cNvPr id="8" name="CaixaDeTexto 7">
            <a:extLst>
              <a:ext uri="{FF2B5EF4-FFF2-40B4-BE49-F238E27FC236}">
                <a16:creationId xmlns:a16="http://schemas.microsoft.com/office/drawing/2014/main" id="{751B95A0-2118-47F5-8873-E687A0424445}"/>
              </a:ext>
            </a:extLst>
          </p:cNvPr>
          <p:cNvSpPr txBox="1"/>
          <p:nvPr/>
        </p:nvSpPr>
        <p:spPr>
          <a:xfrm>
            <a:off x="2697929" y="880585"/>
            <a:ext cx="3748142" cy="707886"/>
          </a:xfrm>
          <a:prstGeom prst="rect">
            <a:avLst/>
          </a:prstGeom>
          <a:noFill/>
        </p:spPr>
        <p:txBody>
          <a:bodyPr wrap="none" rtlCol="0">
            <a:spAutoFit/>
          </a:bodyPr>
          <a:lstStyle/>
          <a:p>
            <a:r>
              <a:rPr lang="pt-BR" sz="4000" b="1" dirty="0">
                <a:solidFill>
                  <a:schemeClr val="tx2"/>
                </a:solidFill>
                <a:latin typeface="Times New Roman" panose="02020603050405020304" pitchFamily="18" charset="0"/>
                <a:cs typeface="Times New Roman" panose="02020603050405020304" pitchFamily="18" charset="0"/>
              </a:rPr>
              <a:t>Agradecimentos</a:t>
            </a:r>
          </a:p>
        </p:txBody>
      </p:sp>
    </p:spTree>
    <p:extLst>
      <p:ext uri="{BB962C8B-B14F-4D97-AF65-F5344CB8AC3E}">
        <p14:creationId xmlns:p14="http://schemas.microsoft.com/office/powerpoint/2010/main" val="41561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91680" y="294880"/>
            <a:ext cx="6000212" cy="1470025"/>
          </a:xfrm>
        </p:spPr>
        <p:txBody>
          <a:bodyPr>
            <a:noAutofit/>
          </a:bodyPr>
          <a:lstStyle/>
          <a:p>
            <a:br>
              <a:rPr lang="pt-BR" sz="2600" b="1" dirty="0">
                <a:solidFill>
                  <a:schemeClr val="tx2"/>
                </a:solidFill>
                <a:latin typeface="Times New Roman" pitchFamily="18" charset="0"/>
                <a:cs typeface="Times New Roman" pitchFamily="18" charset="0"/>
              </a:rPr>
            </a:br>
            <a:br>
              <a:rPr lang="pt-BR" sz="2600" b="1" dirty="0">
                <a:solidFill>
                  <a:schemeClr val="tx2"/>
                </a:solidFill>
                <a:latin typeface="Times New Roman" pitchFamily="18" charset="0"/>
                <a:cs typeface="Times New Roman" pitchFamily="18" charset="0"/>
              </a:rPr>
            </a:br>
            <a:r>
              <a:rPr lang="pt-BR" sz="2600" b="1" dirty="0">
                <a:solidFill>
                  <a:schemeClr val="tx2"/>
                </a:solidFill>
                <a:latin typeface="Times New Roman" pitchFamily="18" charset="0"/>
                <a:cs typeface="Times New Roman" pitchFamily="18" charset="0"/>
              </a:rPr>
              <a:t>PROVIDÊNCIAS </a:t>
            </a:r>
            <a:br>
              <a:rPr lang="pt-BR" sz="2600" b="1" dirty="0">
                <a:solidFill>
                  <a:schemeClr val="tx2"/>
                </a:solidFill>
                <a:latin typeface="Times New Roman" pitchFamily="18" charset="0"/>
                <a:cs typeface="Times New Roman" pitchFamily="18" charset="0"/>
              </a:rPr>
            </a:br>
            <a:r>
              <a:rPr lang="pt-BR" sz="2600" b="1" dirty="0">
                <a:solidFill>
                  <a:schemeClr val="tx2"/>
                </a:solidFill>
                <a:latin typeface="Times New Roman" pitchFamily="18" charset="0"/>
                <a:cs typeface="Times New Roman" pitchFamily="18" charset="0"/>
              </a:rPr>
              <a:t>ADMINISTRATIVAS – LICITAÇÕES</a:t>
            </a:r>
            <a:br>
              <a:rPr lang="pt-BR" sz="3200" b="1" dirty="0">
                <a:solidFill>
                  <a:schemeClr val="tx2"/>
                </a:solidFill>
                <a:latin typeface="Times New Roman" pitchFamily="18" charset="0"/>
                <a:cs typeface="Times New Roman" pitchFamily="18" charset="0"/>
              </a:rPr>
            </a:br>
            <a:endParaRPr lang="pt-BR" sz="3200" dirty="0"/>
          </a:p>
        </p:txBody>
      </p:sp>
      <p:sp>
        <p:nvSpPr>
          <p:cNvPr id="3" name="Subtítulo 2"/>
          <p:cNvSpPr>
            <a:spLocks noGrp="1"/>
          </p:cNvSpPr>
          <p:nvPr>
            <p:ph type="subTitle" idx="1"/>
          </p:nvPr>
        </p:nvSpPr>
        <p:spPr>
          <a:xfrm>
            <a:off x="1491386" y="1686824"/>
            <a:ext cx="6400800" cy="2016224"/>
          </a:xfrm>
        </p:spPr>
        <p:txBody>
          <a:bodyPr>
            <a:normAutofit fontScale="77500" lnSpcReduction="20000"/>
          </a:bodyPr>
          <a:lstStyle/>
          <a:p>
            <a:pPr algn="just"/>
            <a:r>
              <a:rPr lang="pt-BR" sz="2900" dirty="0">
                <a:solidFill>
                  <a:schemeClr val="tx2"/>
                </a:solidFill>
                <a:latin typeface="Times New Roman" pitchFamily="18" charset="0"/>
                <a:cs typeface="Times New Roman" pitchFamily="18" charset="0"/>
              </a:rPr>
              <a:t>Com a efetivação das Licitações, ambas nos moldes pregão, a de Eventos com a Empresa Ilha dos Sabores, valor de R$ 512.000,00 e a de Sistematização e Metodologia com a empresa URBTEC, valor de R$ 65.550,00. Concluímos essa etapa, após as reuniões balizadoras para as duas empresas.</a:t>
            </a:r>
          </a:p>
          <a:p>
            <a:endParaRPr lang="pt-BR" sz="2900" dirty="0">
              <a:solidFill>
                <a:schemeClr val="tx2"/>
              </a:solidFill>
              <a:latin typeface="Times New Roman" pitchFamily="18" charset="0"/>
              <a:cs typeface="Times New Roman" pitchFamily="18" charset="0"/>
            </a:endParaRPr>
          </a:p>
          <a:p>
            <a:endParaRPr lang="pt-BR" dirty="0"/>
          </a:p>
        </p:txBody>
      </p:sp>
      <p:sp>
        <p:nvSpPr>
          <p:cNvPr id="6" name="CaixaDeTexto 5"/>
          <p:cNvSpPr txBox="1"/>
          <p:nvPr/>
        </p:nvSpPr>
        <p:spPr>
          <a:xfrm>
            <a:off x="323528" y="3617867"/>
            <a:ext cx="3754554" cy="1938992"/>
          </a:xfrm>
          <a:prstGeom prst="rect">
            <a:avLst/>
          </a:prstGeom>
          <a:noFill/>
        </p:spPr>
        <p:txBody>
          <a:bodyPr wrap="none" rtlCol="0">
            <a:spAutoFit/>
          </a:bodyPr>
          <a:lstStyle/>
          <a:p>
            <a:pPr marL="285750" indent="-285750">
              <a:buFont typeface="Wingdings" pitchFamily="2" charset="2"/>
              <a:buChar char="Ø"/>
            </a:pPr>
            <a:r>
              <a:rPr lang="pt-BR" sz="2400" b="1" dirty="0">
                <a:solidFill>
                  <a:schemeClr val="tx2"/>
                </a:solidFill>
                <a:latin typeface="Times New Roman" pitchFamily="18" charset="0"/>
                <a:cs typeface="Times New Roman" pitchFamily="18" charset="0"/>
              </a:rPr>
              <a:t>URBTEC</a:t>
            </a:r>
            <a:r>
              <a:rPr lang="pt-BR" sz="2400" dirty="0">
                <a:solidFill>
                  <a:schemeClr val="tx2"/>
                </a:solidFill>
                <a:latin typeface="Times New Roman" pitchFamily="18" charset="0"/>
                <a:cs typeface="Times New Roman" pitchFamily="18" charset="0"/>
              </a:rPr>
              <a:t>  </a:t>
            </a:r>
          </a:p>
          <a:p>
            <a:pPr marL="742950" lvl="1" indent="-285750">
              <a:buFont typeface="Arial" pitchFamily="34" charset="0"/>
              <a:buChar char="•"/>
            </a:pPr>
            <a:r>
              <a:rPr lang="pt-BR" sz="2400" dirty="0">
                <a:solidFill>
                  <a:schemeClr val="tx2"/>
                </a:solidFill>
                <a:latin typeface="Times New Roman" pitchFamily="18" charset="0"/>
                <a:cs typeface="Times New Roman" pitchFamily="18" charset="0"/>
              </a:rPr>
              <a:t>Cartilha; </a:t>
            </a:r>
          </a:p>
          <a:p>
            <a:pPr marL="742950" lvl="1" indent="-285750">
              <a:buFont typeface="Arial" pitchFamily="34" charset="0"/>
              <a:buChar char="•"/>
            </a:pPr>
            <a:r>
              <a:rPr lang="pt-BR" sz="2400" dirty="0">
                <a:solidFill>
                  <a:schemeClr val="tx2"/>
                </a:solidFill>
                <a:latin typeface="Times New Roman" pitchFamily="18" charset="0"/>
                <a:cs typeface="Times New Roman" pitchFamily="18" charset="0"/>
              </a:rPr>
              <a:t>Texto Base;</a:t>
            </a:r>
          </a:p>
          <a:p>
            <a:pPr marL="742950" lvl="1" indent="-285750">
              <a:buFont typeface="Arial" pitchFamily="34" charset="0"/>
              <a:buChar char="•"/>
            </a:pPr>
            <a:r>
              <a:rPr lang="pt-BR" sz="2400" dirty="0">
                <a:solidFill>
                  <a:schemeClr val="tx2"/>
                </a:solidFill>
                <a:latin typeface="Times New Roman" pitchFamily="18" charset="0"/>
                <a:cs typeface="Times New Roman" pitchFamily="18" charset="0"/>
              </a:rPr>
              <a:t>Condução dos Debates</a:t>
            </a:r>
          </a:p>
          <a:p>
            <a:pPr marL="800100" lvl="1" indent="-342900">
              <a:buFont typeface="Wingdings" pitchFamily="2" charset="2"/>
              <a:buChar char="ü"/>
            </a:pPr>
            <a:r>
              <a:rPr lang="pt-BR" sz="2400" dirty="0">
                <a:solidFill>
                  <a:schemeClr val="tx2"/>
                </a:solidFill>
                <a:latin typeface="Times New Roman" pitchFamily="18" charset="0"/>
                <a:cs typeface="Times New Roman" pitchFamily="18" charset="0"/>
              </a:rPr>
              <a:t>Contrato Concluído</a:t>
            </a:r>
          </a:p>
        </p:txBody>
      </p:sp>
      <p:sp>
        <p:nvSpPr>
          <p:cNvPr id="7" name="CaixaDeTexto 6"/>
          <p:cNvSpPr txBox="1"/>
          <p:nvPr/>
        </p:nvSpPr>
        <p:spPr>
          <a:xfrm>
            <a:off x="4515810" y="3501008"/>
            <a:ext cx="4628190" cy="3046988"/>
          </a:xfrm>
          <a:prstGeom prst="rect">
            <a:avLst/>
          </a:prstGeom>
          <a:noFill/>
        </p:spPr>
        <p:txBody>
          <a:bodyPr wrap="none" rtlCol="0">
            <a:spAutoFit/>
          </a:bodyPr>
          <a:lstStyle/>
          <a:p>
            <a:pPr marL="285750" indent="-285750">
              <a:buFont typeface="Wingdings" pitchFamily="2" charset="2"/>
              <a:buChar char="Ø"/>
            </a:pPr>
            <a:r>
              <a:rPr lang="pt-BR" sz="2400" b="1" dirty="0">
                <a:solidFill>
                  <a:schemeClr val="tx2"/>
                </a:solidFill>
                <a:latin typeface="Times New Roman" pitchFamily="18" charset="0"/>
                <a:cs typeface="Times New Roman" pitchFamily="18" charset="0"/>
              </a:rPr>
              <a:t>Ilha dos Sabores  </a:t>
            </a:r>
          </a:p>
          <a:p>
            <a:pPr marL="742950" lvl="1" indent="-285750">
              <a:buFont typeface="Arial" pitchFamily="34" charset="0"/>
              <a:buChar char="•"/>
            </a:pPr>
            <a:r>
              <a:rPr lang="pt-BR" sz="2400" dirty="0">
                <a:solidFill>
                  <a:schemeClr val="tx2"/>
                </a:solidFill>
                <a:latin typeface="Times New Roman" pitchFamily="18" charset="0"/>
                <a:cs typeface="Times New Roman" pitchFamily="18" charset="0"/>
              </a:rPr>
              <a:t>Apresentação do TR </a:t>
            </a:r>
          </a:p>
          <a:p>
            <a:pPr marL="742950" lvl="1" indent="-285750">
              <a:buFont typeface="Arial" pitchFamily="34" charset="0"/>
              <a:buChar char="•"/>
            </a:pPr>
            <a:r>
              <a:rPr lang="pt-BR" sz="2400" dirty="0">
                <a:solidFill>
                  <a:schemeClr val="tx2"/>
                </a:solidFill>
                <a:latin typeface="Times New Roman" pitchFamily="18" charset="0"/>
                <a:cs typeface="Times New Roman" pitchFamily="18" charset="0"/>
              </a:rPr>
              <a:t>Aprovação do Hotel Carimã;</a:t>
            </a:r>
          </a:p>
          <a:p>
            <a:pPr marL="742950" lvl="1" indent="-285750">
              <a:buFont typeface="Arial" pitchFamily="34" charset="0"/>
              <a:buChar char="•"/>
            </a:pPr>
            <a:r>
              <a:rPr lang="pt-BR" sz="2400" dirty="0">
                <a:solidFill>
                  <a:schemeClr val="tx2"/>
                </a:solidFill>
                <a:latin typeface="Times New Roman" pitchFamily="18" charset="0"/>
                <a:cs typeface="Times New Roman" pitchFamily="18" charset="0"/>
              </a:rPr>
              <a:t>Hospedagem e Alimentação;</a:t>
            </a:r>
          </a:p>
          <a:p>
            <a:pPr marL="742950" lvl="1" indent="-285750">
              <a:buFont typeface="Arial" pitchFamily="34" charset="0"/>
              <a:buChar char="•"/>
            </a:pPr>
            <a:r>
              <a:rPr lang="pt-BR" sz="2400" dirty="0">
                <a:solidFill>
                  <a:schemeClr val="tx2"/>
                </a:solidFill>
                <a:latin typeface="Times New Roman" pitchFamily="18" charset="0"/>
                <a:cs typeface="Times New Roman" pitchFamily="18" charset="0"/>
              </a:rPr>
              <a:t>Execução evento.</a:t>
            </a:r>
          </a:p>
          <a:p>
            <a:pPr marL="800100" lvl="1" indent="-342900">
              <a:buFont typeface="Wingdings" pitchFamily="2" charset="2"/>
              <a:buChar char="ü"/>
            </a:pPr>
            <a:r>
              <a:rPr lang="pt-BR" sz="2400" dirty="0">
                <a:solidFill>
                  <a:schemeClr val="tx2"/>
                </a:solidFill>
                <a:latin typeface="Times New Roman" pitchFamily="18" charset="0"/>
                <a:cs typeface="Times New Roman" pitchFamily="18" charset="0"/>
              </a:rPr>
              <a:t>Contrato em andamento com </a:t>
            </a:r>
          </a:p>
          <a:p>
            <a:pPr lvl="1"/>
            <a:r>
              <a:rPr lang="pt-BR" sz="2400" dirty="0">
                <a:solidFill>
                  <a:schemeClr val="tx2"/>
                </a:solidFill>
                <a:latin typeface="Times New Roman" pitchFamily="18" charset="0"/>
                <a:cs typeface="Times New Roman" pitchFamily="18" charset="0"/>
              </a:rPr>
              <a:t>previsão de encerramento neste </a:t>
            </a:r>
          </a:p>
          <a:p>
            <a:pPr lvl="1"/>
            <a:r>
              <a:rPr lang="pt-BR" sz="2400" dirty="0">
                <a:solidFill>
                  <a:schemeClr val="tx2"/>
                </a:solidFill>
                <a:latin typeface="Times New Roman" pitchFamily="18" charset="0"/>
                <a:cs typeface="Times New Roman" pitchFamily="18" charset="0"/>
              </a:rPr>
              <a:t>ano </a:t>
            </a:r>
          </a:p>
        </p:txBody>
      </p:sp>
      <p:pic>
        <p:nvPicPr>
          <p:cNvPr id="8" name="Figura1"/>
          <p:cNvPicPr/>
          <p:nvPr/>
        </p:nvPicPr>
        <p:blipFill>
          <a:blip r:embed="rId2"/>
          <a:srcRect r="381"/>
          <a:stretch>
            <a:fillRect/>
          </a:stretch>
        </p:blipFill>
        <p:spPr bwMode="auto">
          <a:xfrm>
            <a:off x="323528" y="188640"/>
            <a:ext cx="1584176" cy="1152128"/>
          </a:xfrm>
          <a:prstGeom prst="rect">
            <a:avLst/>
          </a:prstGeom>
        </p:spPr>
      </p:pic>
      <p:pic>
        <p:nvPicPr>
          <p:cNvPr id="9" name="Imagem 8" descr="concidades.eps"/>
          <p:cNvPicPr/>
          <p:nvPr/>
        </p:nvPicPr>
        <p:blipFill>
          <a:blip r:embed="rId3"/>
          <a:stretch>
            <a:fillRect/>
          </a:stretch>
        </p:blipFill>
        <p:spPr>
          <a:xfrm>
            <a:off x="7236295" y="294880"/>
            <a:ext cx="1628775" cy="939648"/>
          </a:xfrm>
          <a:prstGeom prst="rect">
            <a:avLst/>
          </a:prstGeom>
        </p:spPr>
      </p:pic>
    </p:spTree>
    <p:extLst>
      <p:ext uri="{BB962C8B-B14F-4D97-AF65-F5344CB8AC3E}">
        <p14:creationId xmlns:p14="http://schemas.microsoft.com/office/powerpoint/2010/main" val="4102790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916832"/>
            <a:ext cx="8229600" cy="4525963"/>
          </a:xfrm>
        </p:spPr>
        <p:txBody>
          <a:bodyPr>
            <a:normAutofit fontScale="55000" lnSpcReduction="20000"/>
          </a:bodyPr>
          <a:lstStyle/>
          <a:p>
            <a:pPr>
              <a:buFont typeface="Wingdings" pitchFamily="2" charset="2"/>
              <a:buChar char="Ø"/>
            </a:pPr>
            <a:r>
              <a:rPr lang="pt-BR" dirty="0">
                <a:solidFill>
                  <a:schemeClr val="tx2"/>
                </a:solidFill>
                <a:latin typeface="Times New Roman" pitchFamily="18" charset="0"/>
                <a:cs typeface="Times New Roman" pitchFamily="18" charset="0"/>
              </a:rPr>
              <a:t>Cerca de 60% dos municípios paranaenses realizaram Conferências Municipais das Cidades, porém, apenas 202 entregaram suas propostas.</a:t>
            </a:r>
          </a:p>
          <a:p>
            <a:pPr>
              <a:buFont typeface="Wingdings" pitchFamily="2" charset="2"/>
              <a:buChar char="Ø"/>
            </a:pPr>
            <a:endParaRPr lang="pt-BR" dirty="0">
              <a:solidFill>
                <a:schemeClr val="tx2"/>
              </a:solidFill>
              <a:latin typeface="Times New Roman" pitchFamily="18" charset="0"/>
              <a:cs typeface="Times New Roman" pitchFamily="18" charset="0"/>
            </a:endParaRPr>
          </a:p>
          <a:p>
            <a:pPr>
              <a:buFont typeface="Wingdings" pitchFamily="2" charset="2"/>
              <a:buChar char="Ø"/>
            </a:pPr>
            <a:r>
              <a:rPr lang="pt-BR" dirty="0">
                <a:solidFill>
                  <a:schemeClr val="tx2"/>
                </a:solidFill>
                <a:latin typeface="Times New Roman" pitchFamily="18" charset="0"/>
                <a:cs typeface="Times New Roman" pitchFamily="18" charset="0"/>
              </a:rPr>
              <a:t>O número total de inscritos e que participaram efetivamente na 6ª Conferência Estadual das Cidades foi de 1.115 participantes. Destes, 590 delegados, 193 observadores, 8 palestrantes, 24 representantes da equipe de trabalho e 300 convidados, o que inclui autoridades, imprensa e comunidade local.</a:t>
            </a:r>
          </a:p>
          <a:p>
            <a:pPr marL="0" indent="0">
              <a:buNone/>
            </a:pPr>
            <a:endParaRPr lang="pt-BR" dirty="0">
              <a:solidFill>
                <a:schemeClr val="tx2"/>
              </a:solidFill>
              <a:latin typeface="Times New Roman" pitchFamily="18" charset="0"/>
              <a:cs typeface="Times New Roman" pitchFamily="18" charset="0"/>
            </a:endParaRPr>
          </a:p>
          <a:p>
            <a:pPr>
              <a:buFont typeface="Wingdings" pitchFamily="2" charset="2"/>
              <a:buChar char="Ø"/>
            </a:pPr>
            <a:r>
              <a:rPr lang="pt-BR" dirty="0">
                <a:solidFill>
                  <a:schemeClr val="tx2"/>
                </a:solidFill>
                <a:latin typeface="Times New Roman" pitchFamily="18" charset="0"/>
                <a:cs typeface="Times New Roman" pitchFamily="18" charset="0"/>
              </a:rPr>
              <a:t>Ao todo foram contabilizadas 477 propostas divididas em sete temas-desafios, baseados nos “desafios a serem debatidos” da cartilha da 6ª Conferência Nacional das Cidades, foram eles: a) espaços públicos; b) habitação; c) regularização fundiária; d) desenvolvimento urbano; e) conselho; f) potencialidades econômicas; g) conflitos</a:t>
            </a:r>
            <a:r>
              <a:rPr lang="pt-BR" i="1" dirty="0">
                <a:solidFill>
                  <a:schemeClr val="tx2"/>
                </a:solidFill>
                <a:latin typeface="Times New Roman" pitchFamily="18" charset="0"/>
                <a:cs typeface="Times New Roman" pitchFamily="18" charset="0"/>
              </a:rPr>
              <a:t>.</a:t>
            </a:r>
            <a:endParaRPr lang="pt-BR" dirty="0">
              <a:solidFill>
                <a:schemeClr val="tx2"/>
              </a:solidFill>
              <a:latin typeface="Times New Roman" pitchFamily="18" charset="0"/>
              <a:cs typeface="Times New Roman" pitchFamily="18" charset="0"/>
            </a:endParaRPr>
          </a:p>
          <a:p>
            <a:pPr>
              <a:buFont typeface="Wingdings" pitchFamily="2" charset="2"/>
              <a:buChar char="Ø"/>
            </a:pPr>
            <a:endParaRPr lang="pt-BR" dirty="0">
              <a:solidFill>
                <a:schemeClr val="tx2"/>
              </a:solidFill>
              <a:latin typeface="Times New Roman" pitchFamily="18" charset="0"/>
              <a:cs typeface="Times New Roman" pitchFamily="18" charset="0"/>
            </a:endParaRPr>
          </a:p>
          <a:p>
            <a:pPr>
              <a:buFont typeface="Wingdings" pitchFamily="2" charset="2"/>
              <a:buChar char="Ø"/>
            </a:pPr>
            <a:r>
              <a:rPr lang="pt-BR" dirty="0">
                <a:solidFill>
                  <a:schemeClr val="tx2"/>
                </a:solidFill>
                <a:latin typeface="Times New Roman" pitchFamily="18" charset="0"/>
                <a:cs typeface="Times New Roman" pitchFamily="18" charset="0"/>
              </a:rPr>
              <a:t>Na 6ª Conferência Estadual das Cidades foi aplicada uma pesquisa de satisfação. Todos os participantes tiveram acesso aos formulários. Em síntese, a maior parte das perguntas foram objetivas, onde o participante pôde classificar sua resposta numa escala de 1 (muito insatisfeito) a 5 (muito satisfeito).</a:t>
            </a:r>
          </a:p>
          <a:p>
            <a:endParaRPr lang="pt-BR" dirty="0"/>
          </a:p>
        </p:txBody>
      </p:sp>
      <p:pic>
        <p:nvPicPr>
          <p:cNvPr id="4" name="Figura1"/>
          <p:cNvPicPr/>
          <p:nvPr/>
        </p:nvPicPr>
        <p:blipFill>
          <a:blip r:embed="rId2"/>
          <a:srcRect r="381"/>
          <a:stretch>
            <a:fillRect/>
          </a:stretch>
        </p:blipFill>
        <p:spPr bwMode="auto">
          <a:xfrm>
            <a:off x="323528" y="188640"/>
            <a:ext cx="1584176" cy="1152128"/>
          </a:xfrm>
          <a:prstGeom prst="rect">
            <a:avLst/>
          </a:prstGeom>
        </p:spPr>
      </p:pic>
      <p:pic>
        <p:nvPicPr>
          <p:cNvPr id="6" name="Imagem 5" descr="concidades.eps"/>
          <p:cNvPicPr/>
          <p:nvPr/>
        </p:nvPicPr>
        <p:blipFill>
          <a:blip r:embed="rId3"/>
          <a:stretch>
            <a:fillRect/>
          </a:stretch>
        </p:blipFill>
        <p:spPr>
          <a:xfrm>
            <a:off x="7236295" y="294880"/>
            <a:ext cx="1628775" cy="939648"/>
          </a:xfrm>
          <a:prstGeom prst="rect">
            <a:avLst/>
          </a:prstGeom>
        </p:spPr>
      </p:pic>
      <p:sp>
        <p:nvSpPr>
          <p:cNvPr id="9" name="Título 1"/>
          <p:cNvSpPr>
            <a:spLocks noGrp="1"/>
          </p:cNvSpPr>
          <p:nvPr>
            <p:ph type="title"/>
          </p:nvPr>
        </p:nvSpPr>
        <p:spPr>
          <a:xfrm>
            <a:off x="1882430" y="601800"/>
            <a:ext cx="5554960" cy="1080120"/>
          </a:xfrm>
        </p:spPr>
        <p:txBody>
          <a:bodyPr>
            <a:normAutofit fontScale="90000"/>
          </a:bodyPr>
          <a:lstStyle/>
          <a:p>
            <a:r>
              <a:rPr lang="pt-BR" sz="3100" b="1" dirty="0">
                <a:solidFill>
                  <a:schemeClr val="tx2"/>
                </a:solidFill>
                <a:latin typeface="Times New Roman" pitchFamily="18" charset="0"/>
                <a:cs typeface="Times New Roman" pitchFamily="18" charset="0"/>
              </a:rPr>
              <a:t>RESULTADOS DA 6ª CONFERÊNCIA ESTADUAL DAS CIDADES</a:t>
            </a:r>
            <a:br>
              <a:rPr lang="pt-BR" b="1" dirty="0">
                <a:solidFill>
                  <a:schemeClr val="tx2"/>
                </a:solidFill>
                <a:latin typeface="Times New Roman" pitchFamily="18" charset="0"/>
                <a:cs typeface="Times New Roman" pitchFamily="18" charset="0"/>
              </a:rPr>
            </a:br>
            <a:endParaRPr lang="pt-BR" dirty="0"/>
          </a:p>
        </p:txBody>
      </p:sp>
    </p:spTree>
    <p:extLst>
      <p:ext uri="{BB962C8B-B14F-4D97-AF65-F5344CB8AC3E}">
        <p14:creationId xmlns:p14="http://schemas.microsoft.com/office/powerpoint/2010/main" val="3150923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3182613"/>
            <a:ext cx="8136904" cy="2548880"/>
          </a:xfrm>
        </p:spPr>
        <p:txBody>
          <a:bodyPr>
            <a:normAutofit/>
          </a:bodyPr>
          <a:lstStyle/>
          <a:p>
            <a:pPr>
              <a:buFont typeface="Wingdings" pitchFamily="2" charset="2"/>
              <a:buChar char="Ø"/>
            </a:pPr>
            <a:r>
              <a:rPr lang="pt-BR" sz="1800" b="1" dirty="0">
                <a:solidFill>
                  <a:schemeClr val="tx2"/>
                </a:solidFill>
                <a:latin typeface="Times New Roman" pitchFamily="18" charset="0"/>
                <a:cs typeface="Times New Roman" pitchFamily="18" charset="0"/>
              </a:rPr>
              <a:t>RESULTADO FINAL DOS DEBATES</a:t>
            </a:r>
          </a:p>
          <a:p>
            <a:pPr>
              <a:buFont typeface="Wingdings" pitchFamily="2" charset="2"/>
              <a:buChar char="Ø"/>
            </a:pPr>
            <a:endParaRPr lang="pt-BR" sz="1800" dirty="0">
              <a:solidFill>
                <a:schemeClr val="tx2"/>
              </a:solidFill>
              <a:latin typeface="Times New Roman" pitchFamily="18" charset="0"/>
              <a:cs typeface="Times New Roman" pitchFamily="18" charset="0"/>
            </a:endParaRPr>
          </a:p>
          <a:p>
            <a:pPr marL="0" indent="0">
              <a:buNone/>
            </a:pPr>
            <a:r>
              <a:rPr lang="pt-BR" sz="1800" i="1" dirty="0">
                <a:solidFill>
                  <a:schemeClr val="tx2"/>
                </a:solidFill>
                <a:latin typeface="Times New Roman" pitchFamily="18" charset="0"/>
                <a:cs typeface="Times New Roman" pitchFamily="18" charset="0"/>
              </a:rPr>
              <a:t>     Prioridades Estaduais</a:t>
            </a:r>
            <a:r>
              <a:rPr lang="pt-BR" sz="1800" dirty="0">
                <a:solidFill>
                  <a:schemeClr val="tx2"/>
                </a:solidFill>
                <a:latin typeface="Times New Roman" pitchFamily="18" charset="0"/>
                <a:cs typeface="Times New Roman" pitchFamily="18" charset="0"/>
              </a:rPr>
              <a:t>	      </a:t>
            </a:r>
            <a:r>
              <a:rPr lang="pt-BR" sz="1800" i="1" dirty="0">
                <a:solidFill>
                  <a:schemeClr val="tx2"/>
                </a:solidFill>
                <a:latin typeface="Times New Roman" pitchFamily="18" charset="0"/>
                <a:cs typeface="Times New Roman" pitchFamily="18" charset="0"/>
              </a:rPr>
              <a:t>Prioridades Nacionais</a:t>
            </a:r>
            <a:r>
              <a:rPr lang="pt-BR" sz="1800" dirty="0">
                <a:solidFill>
                  <a:schemeClr val="tx2"/>
                </a:solidFill>
                <a:latin typeface="Times New Roman" pitchFamily="18" charset="0"/>
                <a:cs typeface="Times New Roman" pitchFamily="18" charset="0"/>
              </a:rPr>
              <a:t>	 	</a:t>
            </a:r>
            <a:r>
              <a:rPr lang="pt-BR" sz="1800" i="1" dirty="0">
                <a:solidFill>
                  <a:schemeClr val="tx2"/>
                </a:solidFill>
                <a:latin typeface="Times New Roman" pitchFamily="18" charset="0"/>
                <a:cs typeface="Times New Roman" pitchFamily="18" charset="0"/>
              </a:rPr>
              <a:t>Moções</a:t>
            </a:r>
            <a:endParaRPr lang="pt-BR" sz="1800" dirty="0">
              <a:solidFill>
                <a:schemeClr val="tx2"/>
              </a:solidFill>
              <a:latin typeface="Times New Roman" pitchFamily="18" charset="0"/>
              <a:cs typeface="Times New Roman" pitchFamily="18" charset="0"/>
            </a:endParaRPr>
          </a:p>
          <a:p>
            <a:pPr marL="0" indent="0">
              <a:buNone/>
            </a:pPr>
            <a:r>
              <a:rPr lang="en-US" sz="1800" dirty="0">
                <a:solidFill>
                  <a:schemeClr val="tx2"/>
                </a:solidFill>
                <a:latin typeface="Times New Roman" pitchFamily="18" charset="0"/>
                <a:cs typeface="Times New Roman" pitchFamily="18" charset="0"/>
              </a:rPr>
              <a:t>	GT1 – 03			GT1 – 03			GT1 - 14	</a:t>
            </a:r>
            <a:endParaRPr lang="pt-BR" sz="1800" dirty="0">
              <a:solidFill>
                <a:schemeClr val="tx2"/>
              </a:solidFill>
              <a:latin typeface="Times New Roman" pitchFamily="18" charset="0"/>
              <a:cs typeface="Times New Roman" pitchFamily="18" charset="0"/>
            </a:endParaRPr>
          </a:p>
          <a:p>
            <a:pPr marL="0" indent="0">
              <a:buNone/>
            </a:pPr>
            <a:r>
              <a:rPr lang="en-US" sz="1800" dirty="0">
                <a:solidFill>
                  <a:schemeClr val="tx2"/>
                </a:solidFill>
                <a:latin typeface="Times New Roman" pitchFamily="18" charset="0"/>
                <a:cs typeface="Times New Roman" pitchFamily="18" charset="0"/>
              </a:rPr>
              <a:t>	GT2 – 01			GT2 – 01			GT2 – 12</a:t>
            </a:r>
            <a:endParaRPr lang="pt-BR" sz="1800" dirty="0">
              <a:solidFill>
                <a:schemeClr val="tx2"/>
              </a:solidFill>
              <a:latin typeface="Times New Roman" pitchFamily="18" charset="0"/>
              <a:cs typeface="Times New Roman" pitchFamily="18" charset="0"/>
            </a:endParaRPr>
          </a:p>
          <a:p>
            <a:pPr marL="0" indent="0">
              <a:buNone/>
            </a:pPr>
            <a:r>
              <a:rPr lang="pt-BR" sz="1800" dirty="0">
                <a:solidFill>
                  <a:schemeClr val="tx2"/>
                </a:solidFill>
                <a:latin typeface="Times New Roman" pitchFamily="18" charset="0"/>
                <a:cs typeface="Times New Roman" pitchFamily="18" charset="0"/>
              </a:rPr>
              <a:t>	GT3 – 05			GT3 – 03			GT3 – 06</a:t>
            </a:r>
          </a:p>
          <a:p>
            <a:pPr marL="0" indent="0">
              <a:buNone/>
            </a:pPr>
            <a:endParaRPr lang="pt-BR" dirty="0">
              <a:solidFill>
                <a:schemeClr val="tx2"/>
              </a:solidFill>
            </a:endParaRPr>
          </a:p>
        </p:txBody>
      </p:sp>
      <p:sp>
        <p:nvSpPr>
          <p:cNvPr id="4" name="Título 1"/>
          <p:cNvSpPr>
            <a:spLocks noGrp="1"/>
          </p:cNvSpPr>
          <p:nvPr>
            <p:ph type="title"/>
          </p:nvPr>
        </p:nvSpPr>
        <p:spPr>
          <a:xfrm>
            <a:off x="1655676" y="1171648"/>
            <a:ext cx="5832648" cy="1143000"/>
          </a:xfrm>
        </p:spPr>
        <p:txBody>
          <a:bodyPr>
            <a:noAutofit/>
          </a:bodyPr>
          <a:lstStyle/>
          <a:p>
            <a:r>
              <a:rPr lang="pt-BR" sz="3000" b="1" dirty="0">
                <a:solidFill>
                  <a:schemeClr val="tx2"/>
                </a:solidFill>
                <a:latin typeface="Times New Roman" pitchFamily="18" charset="0"/>
                <a:cs typeface="Times New Roman" pitchFamily="18" charset="0"/>
              </a:rPr>
              <a:t>RESULTADOS DA 6ª CONFERÊNCIA ESTADUAL DAS CIDADES</a:t>
            </a:r>
            <a:br>
              <a:rPr lang="pt-BR" sz="3000" b="1" dirty="0">
                <a:solidFill>
                  <a:schemeClr val="tx2"/>
                </a:solidFill>
                <a:latin typeface="Times New Roman" pitchFamily="18" charset="0"/>
                <a:cs typeface="Times New Roman" pitchFamily="18" charset="0"/>
              </a:rPr>
            </a:br>
            <a:endParaRPr lang="pt-BR" sz="3000" dirty="0"/>
          </a:p>
        </p:txBody>
      </p:sp>
      <p:pic>
        <p:nvPicPr>
          <p:cNvPr id="7" name="Figura1"/>
          <p:cNvPicPr/>
          <p:nvPr/>
        </p:nvPicPr>
        <p:blipFill>
          <a:blip r:embed="rId2"/>
          <a:srcRect r="381"/>
          <a:stretch>
            <a:fillRect/>
          </a:stretch>
        </p:blipFill>
        <p:spPr bwMode="auto">
          <a:xfrm>
            <a:off x="323528" y="188640"/>
            <a:ext cx="1584176" cy="1152128"/>
          </a:xfrm>
          <a:prstGeom prst="rect">
            <a:avLst/>
          </a:prstGeom>
        </p:spPr>
      </p:pic>
      <p:pic>
        <p:nvPicPr>
          <p:cNvPr id="8" name="Imagem 7" descr="concidades.eps"/>
          <p:cNvPicPr/>
          <p:nvPr/>
        </p:nvPicPr>
        <p:blipFill>
          <a:blip r:embed="rId3"/>
          <a:stretch>
            <a:fillRect/>
          </a:stretch>
        </p:blipFill>
        <p:spPr>
          <a:xfrm>
            <a:off x="7236295" y="294880"/>
            <a:ext cx="1628775" cy="939648"/>
          </a:xfrm>
          <a:prstGeom prst="rect">
            <a:avLst/>
          </a:prstGeom>
        </p:spPr>
      </p:pic>
    </p:spTree>
    <p:extLst>
      <p:ext uri="{BB962C8B-B14F-4D97-AF65-F5344CB8AC3E}">
        <p14:creationId xmlns:p14="http://schemas.microsoft.com/office/powerpoint/2010/main" val="1487289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308D3EB-EAF4-435E-9C96-201386C917BF}"/>
              </a:ext>
            </a:extLst>
          </p:cNvPr>
          <p:cNvSpPr>
            <a:spLocks noGrp="1"/>
          </p:cNvSpPr>
          <p:nvPr>
            <p:ph type="subTitle" idx="1"/>
          </p:nvPr>
        </p:nvSpPr>
        <p:spPr/>
        <p:txBody>
          <a:bodyPr/>
          <a:lstStyle/>
          <a:p>
            <a:endParaRPr lang="pt-BR"/>
          </a:p>
        </p:txBody>
      </p:sp>
      <p:sp>
        <p:nvSpPr>
          <p:cNvPr id="4" name="Espaço Reservado para Conteúdo 2">
            <a:extLst>
              <a:ext uri="{FF2B5EF4-FFF2-40B4-BE49-F238E27FC236}">
                <a16:creationId xmlns:a16="http://schemas.microsoft.com/office/drawing/2014/main" id="{F68F9CA3-7A53-4810-B035-A9C3C25027C1}"/>
              </a:ext>
            </a:extLst>
          </p:cNvPr>
          <p:cNvSpPr txBox="1">
            <a:spLocks/>
          </p:cNvSpPr>
          <p:nvPr/>
        </p:nvSpPr>
        <p:spPr>
          <a:xfrm>
            <a:off x="467544" y="1891680"/>
            <a:ext cx="8219256" cy="50725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 typeface="Wingdings" pitchFamily="2" charset="2"/>
              <a:buChar char="Ø"/>
            </a:pPr>
            <a:r>
              <a:rPr lang="pt-BR" sz="1800" b="1" dirty="0">
                <a:solidFill>
                  <a:schemeClr val="tx2"/>
                </a:solidFill>
                <a:latin typeface="Times New Roman" pitchFamily="18" charset="0"/>
                <a:cs typeface="Times New Roman" pitchFamily="18" charset="0"/>
              </a:rPr>
              <a:t>ELEICÕES DOS DELEGADOS À CONFERÊNCIA NACIONAL</a:t>
            </a:r>
          </a:p>
          <a:p>
            <a:endParaRPr lang="pt-BR" dirty="0">
              <a:solidFill>
                <a:schemeClr val="tx2"/>
              </a:solidFill>
            </a:endParaRPr>
          </a:p>
        </p:txBody>
      </p:sp>
      <p:sp>
        <p:nvSpPr>
          <p:cNvPr id="5" name="Título 1">
            <a:extLst>
              <a:ext uri="{FF2B5EF4-FFF2-40B4-BE49-F238E27FC236}">
                <a16:creationId xmlns:a16="http://schemas.microsoft.com/office/drawing/2014/main" id="{500271C1-9F04-4BB0-A17F-8BAB46E0D0F3}"/>
              </a:ext>
            </a:extLst>
          </p:cNvPr>
          <p:cNvSpPr txBox="1">
            <a:spLocks/>
          </p:cNvSpPr>
          <p:nvPr/>
        </p:nvSpPr>
        <p:spPr>
          <a:xfrm>
            <a:off x="1763688" y="599100"/>
            <a:ext cx="5472607"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a:solidFill>
                  <a:schemeClr val="tx2"/>
                </a:solidFill>
                <a:latin typeface="Times New Roman" pitchFamily="18" charset="0"/>
                <a:cs typeface="Times New Roman" pitchFamily="18" charset="0"/>
              </a:rPr>
              <a:t>RESULTADOS DA 6ª CONFERÊNCIA ESTADUAL DAS CIDADES</a:t>
            </a:r>
            <a:br>
              <a:rPr lang="pt-BR" sz="3000" b="1" dirty="0">
                <a:solidFill>
                  <a:schemeClr val="tx2"/>
                </a:solidFill>
                <a:latin typeface="Times New Roman" pitchFamily="18" charset="0"/>
                <a:cs typeface="Times New Roman" pitchFamily="18" charset="0"/>
              </a:rPr>
            </a:br>
            <a:endParaRPr lang="pt-BR" sz="3000" dirty="0"/>
          </a:p>
        </p:txBody>
      </p:sp>
      <p:graphicFrame>
        <p:nvGraphicFramePr>
          <p:cNvPr id="6" name="Tabela 5">
            <a:extLst>
              <a:ext uri="{FF2B5EF4-FFF2-40B4-BE49-F238E27FC236}">
                <a16:creationId xmlns:a16="http://schemas.microsoft.com/office/drawing/2014/main" id="{27A3FD3D-6671-4DD2-A47E-FF47D806FA30}"/>
              </a:ext>
            </a:extLst>
          </p:cNvPr>
          <p:cNvGraphicFramePr>
            <a:graphicFrameLocks noGrp="1"/>
          </p:cNvGraphicFramePr>
          <p:nvPr>
            <p:extLst>
              <p:ext uri="{D42A27DB-BD31-4B8C-83A1-F6EECF244321}">
                <p14:modId xmlns:p14="http://schemas.microsoft.com/office/powerpoint/2010/main" val="3875677801"/>
              </p:ext>
            </p:extLst>
          </p:nvPr>
        </p:nvGraphicFramePr>
        <p:xfrm>
          <a:off x="467544" y="2366068"/>
          <a:ext cx="8064896" cy="4159276"/>
        </p:xfrm>
        <a:graphic>
          <a:graphicData uri="http://schemas.openxmlformats.org/drawingml/2006/table">
            <a:tbl>
              <a:tblPr firstRow="1" firstCol="1" bandRow="1">
                <a:tableStyleId>{5C22544A-7EE6-4342-B048-85BDC9FD1C3A}</a:tableStyleId>
              </a:tblPr>
              <a:tblGrid>
                <a:gridCol w="511256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373542">
                <a:tc>
                  <a:txBody>
                    <a:bodyPr/>
                    <a:lstStyle/>
                    <a:p>
                      <a:pPr algn="ctr">
                        <a:lnSpc>
                          <a:spcPct val="115000"/>
                        </a:lnSpc>
                        <a:spcAft>
                          <a:spcPts val="0"/>
                        </a:spcAft>
                        <a:tabLst>
                          <a:tab pos="900430" algn="l"/>
                        </a:tabLst>
                      </a:pPr>
                      <a:r>
                        <a:rPr lang="pt-BR" sz="1800" dirty="0">
                          <a:effectLst/>
                          <a:latin typeface="Times New Roman" panose="02020603050405020304" pitchFamily="18" charset="0"/>
                          <a:cs typeface="Times New Roman" panose="02020603050405020304" pitchFamily="18" charset="0"/>
                        </a:rPr>
                        <a:t>SEGMENTO</a:t>
                      </a:r>
                      <a:endParaRPr lang="pt-BR" sz="180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800" dirty="0">
                          <a:effectLst/>
                          <a:latin typeface="Times New Roman" panose="02020603050405020304" pitchFamily="18" charset="0"/>
                          <a:cs typeface="Times New Roman" panose="02020603050405020304" pitchFamily="18" charset="0"/>
                        </a:rPr>
                        <a:t>POSSÍVEIS</a:t>
                      </a:r>
                      <a:endParaRPr lang="pt-BR" sz="180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800" dirty="0">
                          <a:effectLst/>
                          <a:latin typeface="Times New Roman" panose="02020603050405020304" pitchFamily="18" charset="0"/>
                          <a:cs typeface="Times New Roman" panose="02020603050405020304" pitchFamily="18" charset="0"/>
                        </a:rPr>
                        <a:t>INSCRITOS</a:t>
                      </a:r>
                      <a:endParaRPr lang="pt-BR" sz="180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3542">
                <a:tc>
                  <a:txBody>
                    <a:bodyPr/>
                    <a:lstStyle/>
                    <a:p>
                      <a:pPr algn="just">
                        <a:lnSpc>
                          <a:spcPct val="115000"/>
                        </a:lnSpc>
                        <a:spcAft>
                          <a:spcPts val="0"/>
                        </a:spcAft>
                        <a:tabLst>
                          <a:tab pos="900430" algn="l"/>
                        </a:tabLst>
                      </a:pPr>
                      <a:r>
                        <a:rPr lang="pt-BR" sz="1800">
                          <a:effectLst/>
                          <a:latin typeface="Times New Roman" panose="02020603050405020304" pitchFamily="18" charset="0"/>
                          <a:cs typeface="Times New Roman" panose="02020603050405020304" pitchFamily="18" charset="0"/>
                        </a:rPr>
                        <a:t>Poder Público Estadual</a:t>
                      </a:r>
                      <a:endParaRPr lang="pt-BR" sz="180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800">
                          <a:effectLst/>
                          <a:latin typeface="Times New Roman" panose="02020603050405020304" pitchFamily="18" charset="0"/>
                          <a:cs typeface="Times New Roman" panose="02020603050405020304" pitchFamily="18" charset="0"/>
                        </a:rPr>
                        <a:t>11</a:t>
                      </a:r>
                      <a:endParaRPr lang="pt-BR" sz="180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800" dirty="0">
                          <a:effectLst/>
                          <a:latin typeface="Times New Roman" panose="02020603050405020304" pitchFamily="18" charset="0"/>
                          <a:cs typeface="Times New Roman" panose="02020603050405020304" pitchFamily="18" charset="0"/>
                        </a:rPr>
                        <a:t>09</a:t>
                      </a:r>
                      <a:endParaRPr lang="pt-BR" sz="180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3542">
                <a:tc>
                  <a:txBody>
                    <a:bodyPr/>
                    <a:lstStyle/>
                    <a:p>
                      <a:pPr algn="just">
                        <a:lnSpc>
                          <a:spcPct val="115000"/>
                        </a:lnSpc>
                        <a:spcAft>
                          <a:spcPts val="0"/>
                        </a:spcAft>
                        <a:tabLst>
                          <a:tab pos="900430" algn="l"/>
                        </a:tabLst>
                      </a:pPr>
                      <a:r>
                        <a:rPr lang="pt-BR" sz="1800" dirty="0">
                          <a:effectLst/>
                          <a:latin typeface="Times New Roman" panose="02020603050405020304" pitchFamily="18" charset="0"/>
                          <a:cs typeface="Times New Roman" panose="02020603050405020304" pitchFamily="18" charset="0"/>
                        </a:rPr>
                        <a:t>Poder Publico Municipal</a:t>
                      </a:r>
                      <a:endParaRPr lang="pt-BR" sz="180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800">
                          <a:effectLst/>
                          <a:latin typeface="Times New Roman" panose="02020603050405020304" pitchFamily="18" charset="0"/>
                          <a:cs typeface="Times New Roman" panose="02020603050405020304" pitchFamily="18" charset="0"/>
                        </a:rPr>
                        <a:t>18</a:t>
                      </a:r>
                      <a:endParaRPr lang="pt-BR" sz="180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800" dirty="0">
                          <a:effectLst/>
                          <a:latin typeface="Times New Roman" panose="02020603050405020304" pitchFamily="18" charset="0"/>
                          <a:cs typeface="Times New Roman" panose="02020603050405020304" pitchFamily="18" charset="0"/>
                        </a:rPr>
                        <a:t>18</a:t>
                      </a:r>
                      <a:endParaRPr lang="pt-BR" sz="180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3542">
                <a:tc>
                  <a:txBody>
                    <a:bodyPr/>
                    <a:lstStyle/>
                    <a:p>
                      <a:pPr algn="just">
                        <a:lnSpc>
                          <a:spcPct val="115000"/>
                        </a:lnSpc>
                        <a:spcAft>
                          <a:spcPts val="0"/>
                        </a:spcAft>
                        <a:tabLst>
                          <a:tab pos="900430" algn="l"/>
                        </a:tabLst>
                      </a:pPr>
                      <a:r>
                        <a:rPr lang="pt-BR" sz="1800">
                          <a:effectLst/>
                          <a:latin typeface="Times New Roman" panose="02020603050405020304" pitchFamily="18" charset="0"/>
                          <a:cs typeface="Times New Roman" panose="02020603050405020304" pitchFamily="18" charset="0"/>
                        </a:rPr>
                        <a:t>Movimentos Populares</a:t>
                      </a:r>
                      <a:endParaRPr lang="pt-BR" sz="180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800">
                          <a:effectLst/>
                          <a:latin typeface="Times New Roman" panose="02020603050405020304" pitchFamily="18" charset="0"/>
                          <a:cs typeface="Times New Roman" panose="02020603050405020304" pitchFamily="18" charset="0"/>
                        </a:rPr>
                        <a:t>23</a:t>
                      </a:r>
                      <a:endParaRPr lang="pt-BR" sz="180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800" dirty="0">
                          <a:effectLst/>
                          <a:latin typeface="Times New Roman" panose="02020603050405020304" pitchFamily="18" charset="0"/>
                          <a:cs typeface="Times New Roman" panose="02020603050405020304" pitchFamily="18" charset="0"/>
                        </a:rPr>
                        <a:t>23</a:t>
                      </a:r>
                      <a:endParaRPr lang="pt-BR" sz="180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3542">
                <a:tc>
                  <a:txBody>
                    <a:bodyPr/>
                    <a:lstStyle/>
                    <a:p>
                      <a:pPr algn="just">
                        <a:lnSpc>
                          <a:spcPct val="115000"/>
                        </a:lnSpc>
                        <a:spcAft>
                          <a:spcPts val="0"/>
                        </a:spcAft>
                        <a:tabLst>
                          <a:tab pos="900430" algn="l"/>
                        </a:tabLst>
                      </a:pPr>
                      <a:r>
                        <a:rPr lang="pt-BR" sz="1800">
                          <a:effectLst/>
                          <a:latin typeface="Times New Roman" panose="02020603050405020304" pitchFamily="18" charset="0"/>
                          <a:cs typeface="Times New Roman" panose="02020603050405020304" pitchFamily="18" charset="0"/>
                        </a:rPr>
                        <a:t>Trabalhadores, por suas entidades sindicais</a:t>
                      </a:r>
                      <a:endParaRPr lang="pt-BR" sz="180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800">
                          <a:effectLst/>
                          <a:latin typeface="Times New Roman" panose="02020603050405020304" pitchFamily="18" charset="0"/>
                          <a:cs typeface="Times New Roman" panose="02020603050405020304" pitchFamily="18" charset="0"/>
                        </a:rPr>
                        <a:t>09</a:t>
                      </a:r>
                      <a:endParaRPr lang="pt-BR" sz="180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800" dirty="0">
                          <a:effectLst/>
                          <a:latin typeface="Times New Roman" panose="02020603050405020304" pitchFamily="18" charset="0"/>
                          <a:cs typeface="Times New Roman" panose="02020603050405020304" pitchFamily="18" charset="0"/>
                        </a:rPr>
                        <a:t>09</a:t>
                      </a:r>
                      <a:endParaRPr lang="pt-BR" sz="180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72241">
                <a:tc>
                  <a:txBody>
                    <a:bodyPr/>
                    <a:lstStyle/>
                    <a:p>
                      <a:pPr algn="just">
                        <a:lnSpc>
                          <a:spcPct val="115000"/>
                        </a:lnSpc>
                        <a:spcAft>
                          <a:spcPts val="0"/>
                        </a:spcAft>
                        <a:tabLst>
                          <a:tab pos="900430" algn="l"/>
                        </a:tabLst>
                      </a:pPr>
                      <a:r>
                        <a:rPr lang="pt-BR" sz="1800" dirty="0">
                          <a:effectLst/>
                          <a:latin typeface="Times New Roman" panose="02020603050405020304" pitchFamily="18" charset="0"/>
                          <a:cs typeface="Times New Roman" panose="02020603050405020304" pitchFamily="18" charset="0"/>
                        </a:rPr>
                        <a:t>Empresários relacionados a produção, fomento e ao financiamento</a:t>
                      </a:r>
                      <a:endParaRPr lang="pt-BR" sz="180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800">
                          <a:effectLst/>
                          <a:latin typeface="Times New Roman" panose="02020603050405020304" pitchFamily="18" charset="0"/>
                          <a:cs typeface="Times New Roman" panose="02020603050405020304" pitchFamily="18" charset="0"/>
                        </a:rPr>
                        <a:t>09</a:t>
                      </a:r>
                      <a:endParaRPr lang="pt-BR" sz="180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800" dirty="0">
                          <a:effectLst/>
                          <a:latin typeface="Times New Roman" panose="02020603050405020304" pitchFamily="18" charset="0"/>
                          <a:cs typeface="Times New Roman" panose="02020603050405020304" pitchFamily="18" charset="0"/>
                        </a:rPr>
                        <a:t>09</a:t>
                      </a:r>
                      <a:endParaRPr lang="pt-BR" sz="180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72241">
                <a:tc>
                  <a:txBody>
                    <a:bodyPr/>
                    <a:lstStyle/>
                    <a:p>
                      <a:pPr algn="just">
                        <a:lnSpc>
                          <a:spcPct val="115000"/>
                        </a:lnSpc>
                        <a:spcAft>
                          <a:spcPts val="0"/>
                        </a:spcAft>
                        <a:tabLst>
                          <a:tab pos="900430" algn="l"/>
                        </a:tabLst>
                      </a:pPr>
                      <a:r>
                        <a:rPr lang="pt-BR" sz="1800">
                          <a:effectLst/>
                          <a:latin typeface="Times New Roman" panose="02020603050405020304" pitchFamily="18" charset="0"/>
                          <a:cs typeface="Times New Roman" panose="02020603050405020304" pitchFamily="18" charset="0"/>
                        </a:rPr>
                        <a:t>Entidades profissionais, acadêmicas e de pesquisa e conselhos profissionais</a:t>
                      </a:r>
                      <a:endParaRPr lang="pt-BR" sz="180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800">
                          <a:effectLst/>
                          <a:latin typeface="Times New Roman" panose="02020603050405020304" pitchFamily="18" charset="0"/>
                          <a:cs typeface="Times New Roman" panose="02020603050405020304" pitchFamily="18" charset="0"/>
                        </a:rPr>
                        <a:t>06</a:t>
                      </a:r>
                      <a:endParaRPr lang="pt-BR" sz="180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800" dirty="0">
                          <a:effectLst/>
                          <a:latin typeface="Times New Roman" panose="02020603050405020304" pitchFamily="18" charset="0"/>
                          <a:cs typeface="Times New Roman" panose="02020603050405020304" pitchFamily="18" charset="0"/>
                        </a:rPr>
                        <a:t>06</a:t>
                      </a:r>
                      <a:endParaRPr lang="pt-BR" sz="180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73542">
                <a:tc>
                  <a:txBody>
                    <a:bodyPr/>
                    <a:lstStyle/>
                    <a:p>
                      <a:pPr algn="just">
                        <a:lnSpc>
                          <a:spcPct val="115000"/>
                        </a:lnSpc>
                        <a:spcAft>
                          <a:spcPts val="0"/>
                        </a:spcAft>
                        <a:tabLst>
                          <a:tab pos="900430" algn="l"/>
                        </a:tabLst>
                      </a:pPr>
                      <a:r>
                        <a:rPr lang="pt-BR" sz="1800">
                          <a:effectLst/>
                          <a:latin typeface="Times New Roman" panose="02020603050405020304" pitchFamily="18" charset="0"/>
                          <a:cs typeface="Times New Roman" panose="02020603050405020304" pitchFamily="18" charset="0"/>
                        </a:rPr>
                        <a:t>ONG’s</a:t>
                      </a:r>
                      <a:endParaRPr lang="pt-BR" sz="180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800">
                          <a:effectLst/>
                          <a:latin typeface="Times New Roman" panose="02020603050405020304" pitchFamily="18" charset="0"/>
                          <a:cs typeface="Times New Roman" panose="02020603050405020304" pitchFamily="18" charset="0"/>
                        </a:rPr>
                        <a:t>04</a:t>
                      </a:r>
                      <a:endParaRPr lang="pt-BR" sz="180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800" dirty="0">
                          <a:effectLst/>
                          <a:latin typeface="Times New Roman" panose="02020603050405020304" pitchFamily="18" charset="0"/>
                          <a:cs typeface="Times New Roman" panose="02020603050405020304" pitchFamily="18" charset="0"/>
                        </a:rPr>
                        <a:t>04</a:t>
                      </a:r>
                      <a:endParaRPr lang="pt-BR" sz="180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73542">
                <a:tc>
                  <a:txBody>
                    <a:bodyPr/>
                    <a:lstStyle/>
                    <a:p>
                      <a:pPr algn="r">
                        <a:lnSpc>
                          <a:spcPct val="115000"/>
                        </a:lnSpc>
                        <a:spcAft>
                          <a:spcPts val="0"/>
                        </a:spcAft>
                        <a:tabLst>
                          <a:tab pos="900430" algn="l"/>
                        </a:tabLst>
                      </a:pPr>
                      <a:r>
                        <a:rPr lang="pt-BR" sz="1800">
                          <a:effectLst/>
                          <a:latin typeface="Times New Roman" panose="02020603050405020304" pitchFamily="18" charset="0"/>
                          <a:cs typeface="Times New Roman" panose="02020603050405020304" pitchFamily="18" charset="0"/>
                        </a:rPr>
                        <a:t>TOTAL </a:t>
                      </a:r>
                      <a:endParaRPr lang="pt-BR" sz="180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800">
                          <a:effectLst/>
                          <a:latin typeface="Times New Roman" panose="02020603050405020304" pitchFamily="18" charset="0"/>
                          <a:cs typeface="Times New Roman" panose="02020603050405020304" pitchFamily="18" charset="0"/>
                        </a:rPr>
                        <a:t>80</a:t>
                      </a:r>
                      <a:endParaRPr lang="pt-BR" sz="180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800" dirty="0">
                          <a:effectLst/>
                          <a:latin typeface="Times New Roman" panose="02020603050405020304" pitchFamily="18" charset="0"/>
                          <a:cs typeface="Times New Roman" panose="02020603050405020304" pitchFamily="18" charset="0"/>
                        </a:rPr>
                        <a:t>78</a:t>
                      </a:r>
                      <a:endParaRPr lang="pt-BR" sz="180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pic>
        <p:nvPicPr>
          <p:cNvPr id="7" name="Figura1">
            <a:extLst>
              <a:ext uri="{FF2B5EF4-FFF2-40B4-BE49-F238E27FC236}">
                <a16:creationId xmlns:a16="http://schemas.microsoft.com/office/drawing/2014/main" id="{3439D894-6706-40E7-858B-F801EDD10DE5}"/>
              </a:ext>
            </a:extLst>
          </p:cNvPr>
          <p:cNvPicPr/>
          <p:nvPr/>
        </p:nvPicPr>
        <p:blipFill>
          <a:blip r:embed="rId2"/>
          <a:srcRect r="381"/>
          <a:stretch>
            <a:fillRect/>
          </a:stretch>
        </p:blipFill>
        <p:spPr bwMode="auto">
          <a:xfrm>
            <a:off x="323528" y="188640"/>
            <a:ext cx="1584176" cy="1152128"/>
          </a:xfrm>
          <a:prstGeom prst="rect">
            <a:avLst/>
          </a:prstGeom>
        </p:spPr>
      </p:pic>
      <p:pic>
        <p:nvPicPr>
          <p:cNvPr id="8" name="Imagem 7" descr="concidades.eps">
            <a:extLst>
              <a:ext uri="{FF2B5EF4-FFF2-40B4-BE49-F238E27FC236}">
                <a16:creationId xmlns:a16="http://schemas.microsoft.com/office/drawing/2014/main" id="{D722F024-6E2B-46E6-B39E-10114E111196}"/>
              </a:ext>
            </a:extLst>
          </p:cNvPr>
          <p:cNvPicPr/>
          <p:nvPr/>
        </p:nvPicPr>
        <p:blipFill>
          <a:blip r:embed="rId3"/>
          <a:stretch>
            <a:fillRect/>
          </a:stretch>
        </p:blipFill>
        <p:spPr>
          <a:xfrm>
            <a:off x="7236295" y="294880"/>
            <a:ext cx="1628775" cy="939648"/>
          </a:xfrm>
          <a:prstGeom prst="rect">
            <a:avLst/>
          </a:prstGeom>
        </p:spPr>
      </p:pic>
    </p:spTree>
    <p:extLst>
      <p:ext uri="{BB962C8B-B14F-4D97-AF65-F5344CB8AC3E}">
        <p14:creationId xmlns:p14="http://schemas.microsoft.com/office/powerpoint/2010/main" val="186042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895023"/>
            <a:ext cx="8229600" cy="4198274"/>
          </a:xfrm>
        </p:spPr>
        <p:txBody>
          <a:bodyPr/>
          <a:lstStyle/>
          <a:p>
            <a:pPr algn="ctr"/>
            <a:r>
              <a:rPr lang="pt-BR" sz="1800" b="1" dirty="0">
                <a:solidFill>
                  <a:schemeClr val="tx2"/>
                </a:solidFill>
                <a:latin typeface="Times New Roman" pitchFamily="18" charset="0"/>
                <a:cs typeface="Times New Roman" pitchFamily="18" charset="0"/>
              </a:rPr>
              <a:t>ELEIÇÕES DAS ENTIDADES ELEITAS AO CONSELHO ESTADUAL DAS CIDADES – CONCIDADES-PR</a:t>
            </a:r>
          </a:p>
          <a:p>
            <a:endParaRPr lang="pt-BR" dirty="0"/>
          </a:p>
        </p:txBody>
      </p:sp>
      <p:sp>
        <p:nvSpPr>
          <p:cNvPr id="4" name="Título 1"/>
          <p:cNvSpPr>
            <a:spLocks noGrp="1"/>
          </p:cNvSpPr>
          <p:nvPr>
            <p:ph type="title"/>
          </p:nvPr>
        </p:nvSpPr>
        <p:spPr>
          <a:xfrm>
            <a:off x="1913709" y="663028"/>
            <a:ext cx="5565304" cy="1143000"/>
          </a:xfrm>
        </p:spPr>
        <p:txBody>
          <a:bodyPr>
            <a:normAutofit fontScale="90000"/>
          </a:bodyPr>
          <a:lstStyle/>
          <a:p>
            <a:r>
              <a:rPr lang="pt-BR" sz="3100" b="1" dirty="0">
                <a:solidFill>
                  <a:schemeClr val="tx2"/>
                </a:solidFill>
                <a:latin typeface="Times New Roman" pitchFamily="18" charset="0"/>
                <a:cs typeface="Times New Roman" pitchFamily="18" charset="0"/>
              </a:rPr>
              <a:t>RESULTADOS DA 6ª CONFERÊNCIA ESTADUAL DAS CIDADES</a:t>
            </a:r>
            <a:br>
              <a:rPr lang="pt-BR" b="1" dirty="0">
                <a:solidFill>
                  <a:schemeClr val="tx2"/>
                </a:solidFill>
                <a:latin typeface="Times New Roman" pitchFamily="18" charset="0"/>
                <a:cs typeface="Times New Roman" pitchFamily="18" charset="0"/>
              </a:rPr>
            </a:br>
            <a:endParaRPr lang="pt-BR" dirty="0"/>
          </a:p>
        </p:txBody>
      </p:sp>
      <p:graphicFrame>
        <p:nvGraphicFramePr>
          <p:cNvPr id="7" name="Tabela 6"/>
          <p:cNvGraphicFramePr>
            <a:graphicFrameLocks noGrp="1"/>
          </p:cNvGraphicFramePr>
          <p:nvPr>
            <p:extLst>
              <p:ext uri="{D42A27DB-BD31-4B8C-83A1-F6EECF244321}">
                <p14:modId xmlns:p14="http://schemas.microsoft.com/office/powerpoint/2010/main" val="3668878990"/>
              </p:ext>
            </p:extLst>
          </p:nvPr>
        </p:nvGraphicFramePr>
        <p:xfrm>
          <a:off x="467544" y="2564904"/>
          <a:ext cx="8229600" cy="3960445"/>
        </p:xfrm>
        <a:graphic>
          <a:graphicData uri="http://schemas.openxmlformats.org/drawingml/2006/table">
            <a:tbl>
              <a:tblPr firstRow="1" firstCol="1" bandRow="1">
                <a:tableStyleId>{5C22544A-7EE6-4342-B048-85BDC9FD1C3A}</a:tableStyleId>
              </a:tblPr>
              <a:tblGrid>
                <a:gridCol w="5440156">
                  <a:extLst>
                    <a:ext uri="{9D8B030D-6E8A-4147-A177-3AD203B41FA5}">
                      <a16:colId xmlns:a16="http://schemas.microsoft.com/office/drawing/2014/main" val="20000"/>
                    </a:ext>
                  </a:extLst>
                </a:gridCol>
                <a:gridCol w="1254511">
                  <a:extLst>
                    <a:ext uri="{9D8B030D-6E8A-4147-A177-3AD203B41FA5}">
                      <a16:colId xmlns:a16="http://schemas.microsoft.com/office/drawing/2014/main" val="20001"/>
                    </a:ext>
                  </a:extLst>
                </a:gridCol>
                <a:gridCol w="1534933">
                  <a:extLst>
                    <a:ext uri="{9D8B030D-6E8A-4147-A177-3AD203B41FA5}">
                      <a16:colId xmlns:a16="http://schemas.microsoft.com/office/drawing/2014/main" val="20002"/>
                    </a:ext>
                  </a:extLst>
                </a:gridCol>
              </a:tblGrid>
              <a:tr h="564743">
                <a:tc>
                  <a:txBody>
                    <a:bodyPr/>
                    <a:lstStyle/>
                    <a:p>
                      <a:pPr algn="ctr">
                        <a:lnSpc>
                          <a:spcPct val="115000"/>
                        </a:lnSpc>
                        <a:spcAft>
                          <a:spcPts val="0"/>
                        </a:spcAft>
                        <a:tabLst>
                          <a:tab pos="900430" algn="l"/>
                        </a:tabLst>
                      </a:pPr>
                      <a:r>
                        <a:rPr lang="pt-BR" sz="1600" baseline="0" dirty="0">
                          <a:effectLst/>
                          <a:latin typeface="Times New Roman" panose="02020603050405020304" pitchFamily="18" charset="0"/>
                          <a:cs typeface="Times New Roman" panose="02020603050405020304" pitchFamily="18" charset="0"/>
                        </a:rPr>
                        <a:t>SEGMENTO</a:t>
                      </a:r>
                      <a:endParaRPr lang="pt-BR" sz="1600" baseline="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a:effectLst/>
                          <a:latin typeface="Times New Roman" panose="02020603050405020304" pitchFamily="18" charset="0"/>
                          <a:cs typeface="Times New Roman" panose="02020603050405020304" pitchFamily="18" charset="0"/>
                        </a:rPr>
                        <a:t>Regimental</a:t>
                      </a:r>
                      <a:endParaRPr lang="pt-BR" sz="1600" baseline="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dirty="0">
                          <a:effectLst/>
                          <a:latin typeface="Times New Roman" panose="02020603050405020304" pitchFamily="18" charset="0"/>
                          <a:cs typeface="Times New Roman" panose="02020603050405020304" pitchFamily="18" charset="0"/>
                        </a:rPr>
                        <a:t>INSCRITAS</a:t>
                      </a:r>
                      <a:endParaRPr lang="pt-BR" sz="1600" baseline="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83277">
                <a:tc>
                  <a:txBody>
                    <a:bodyPr/>
                    <a:lstStyle/>
                    <a:p>
                      <a:pPr algn="just">
                        <a:lnSpc>
                          <a:spcPct val="115000"/>
                        </a:lnSpc>
                        <a:spcAft>
                          <a:spcPts val="0"/>
                        </a:spcAft>
                        <a:tabLst>
                          <a:tab pos="900430" algn="l"/>
                        </a:tabLst>
                      </a:pPr>
                      <a:r>
                        <a:rPr lang="pt-BR" sz="1600" baseline="0" dirty="0">
                          <a:effectLst/>
                          <a:latin typeface="Times New Roman" panose="02020603050405020304" pitchFamily="18" charset="0"/>
                          <a:cs typeface="Times New Roman" panose="02020603050405020304" pitchFamily="18" charset="0"/>
                        </a:rPr>
                        <a:t>Poder Público Federal</a:t>
                      </a:r>
                      <a:endParaRPr lang="pt-BR" sz="1600" baseline="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a:effectLst/>
                          <a:latin typeface="Times New Roman" panose="02020603050405020304" pitchFamily="18" charset="0"/>
                          <a:cs typeface="Times New Roman" panose="02020603050405020304" pitchFamily="18" charset="0"/>
                        </a:rPr>
                        <a:t>02</a:t>
                      </a:r>
                      <a:endParaRPr lang="pt-BR" sz="1600" baseline="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dirty="0">
                          <a:effectLst/>
                          <a:latin typeface="Times New Roman" panose="02020603050405020304" pitchFamily="18" charset="0"/>
                          <a:cs typeface="Times New Roman" panose="02020603050405020304" pitchFamily="18" charset="0"/>
                        </a:rPr>
                        <a:t>02</a:t>
                      </a:r>
                      <a:endParaRPr lang="pt-BR" sz="1600" baseline="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83277">
                <a:tc>
                  <a:txBody>
                    <a:bodyPr/>
                    <a:lstStyle/>
                    <a:p>
                      <a:pPr algn="just">
                        <a:lnSpc>
                          <a:spcPct val="115000"/>
                        </a:lnSpc>
                        <a:spcAft>
                          <a:spcPts val="0"/>
                        </a:spcAft>
                        <a:tabLst>
                          <a:tab pos="900430" algn="l"/>
                        </a:tabLst>
                      </a:pPr>
                      <a:r>
                        <a:rPr lang="pt-BR" sz="1600" baseline="0" dirty="0">
                          <a:effectLst/>
                          <a:latin typeface="Times New Roman" panose="02020603050405020304" pitchFamily="18" charset="0"/>
                          <a:cs typeface="Times New Roman" panose="02020603050405020304" pitchFamily="18" charset="0"/>
                        </a:rPr>
                        <a:t>Poder Público Estadual</a:t>
                      </a:r>
                      <a:endParaRPr lang="pt-BR" sz="1600" baseline="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a:effectLst/>
                          <a:latin typeface="Times New Roman" panose="02020603050405020304" pitchFamily="18" charset="0"/>
                          <a:cs typeface="Times New Roman" panose="02020603050405020304" pitchFamily="18" charset="0"/>
                        </a:rPr>
                        <a:t>10</a:t>
                      </a:r>
                      <a:endParaRPr lang="pt-BR" sz="1600" baseline="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dirty="0">
                          <a:effectLst/>
                          <a:latin typeface="Times New Roman" panose="02020603050405020304" pitchFamily="18" charset="0"/>
                          <a:cs typeface="Times New Roman" panose="02020603050405020304" pitchFamily="18" charset="0"/>
                        </a:rPr>
                        <a:t>10</a:t>
                      </a:r>
                      <a:endParaRPr lang="pt-BR" sz="1600" baseline="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83277">
                <a:tc>
                  <a:txBody>
                    <a:bodyPr/>
                    <a:lstStyle/>
                    <a:p>
                      <a:pPr algn="just">
                        <a:lnSpc>
                          <a:spcPct val="115000"/>
                        </a:lnSpc>
                        <a:spcAft>
                          <a:spcPts val="0"/>
                        </a:spcAft>
                        <a:tabLst>
                          <a:tab pos="900430" algn="l"/>
                        </a:tabLst>
                      </a:pPr>
                      <a:r>
                        <a:rPr lang="pt-BR" sz="1600" baseline="0" dirty="0">
                          <a:effectLst/>
                          <a:latin typeface="Times New Roman" panose="02020603050405020304" pitchFamily="18" charset="0"/>
                          <a:cs typeface="Times New Roman" panose="02020603050405020304" pitchFamily="18" charset="0"/>
                        </a:rPr>
                        <a:t>Poder Publico Municipal</a:t>
                      </a:r>
                      <a:endParaRPr lang="pt-BR" sz="1600" baseline="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a:effectLst/>
                          <a:latin typeface="Times New Roman" panose="02020603050405020304" pitchFamily="18" charset="0"/>
                          <a:cs typeface="Times New Roman" panose="02020603050405020304" pitchFamily="18" charset="0"/>
                        </a:rPr>
                        <a:t>04</a:t>
                      </a:r>
                      <a:endParaRPr lang="pt-BR" sz="1600" baseline="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dirty="0">
                          <a:effectLst/>
                          <a:latin typeface="Times New Roman" panose="02020603050405020304" pitchFamily="18" charset="0"/>
                          <a:cs typeface="Times New Roman" panose="02020603050405020304" pitchFamily="18" charset="0"/>
                        </a:rPr>
                        <a:t>04</a:t>
                      </a:r>
                      <a:endParaRPr lang="pt-BR" sz="1600" baseline="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83277">
                <a:tc>
                  <a:txBody>
                    <a:bodyPr/>
                    <a:lstStyle/>
                    <a:p>
                      <a:pPr algn="just">
                        <a:lnSpc>
                          <a:spcPct val="115000"/>
                        </a:lnSpc>
                        <a:spcAft>
                          <a:spcPts val="0"/>
                        </a:spcAft>
                        <a:tabLst>
                          <a:tab pos="900430" algn="l"/>
                        </a:tabLst>
                      </a:pPr>
                      <a:r>
                        <a:rPr lang="pt-BR" sz="1600" baseline="0">
                          <a:effectLst/>
                          <a:latin typeface="Times New Roman" panose="02020603050405020304" pitchFamily="18" charset="0"/>
                          <a:cs typeface="Times New Roman" panose="02020603050405020304" pitchFamily="18" charset="0"/>
                        </a:rPr>
                        <a:t>Movimentos Populares</a:t>
                      </a:r>
                      <a:endParaRPr lang="pt-BR" sz="1600" baseline="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a:effectLst/>
                          <a:latin typeface="Times New Roman" panose="02020603050405020304" pitchFamily="18" charset="0"/>
                          <a:cs typeface="Times New Roman" panose="02020603050405020304" pitchFamily="18" charset="0"/>
                        </a:rPr>
                        <a:t>12</a:t>
                      </a:r>
                      <a:endParaRPr lang="pt-BR" sz="1600" baseline="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dirty="0">
                          <a:effectLst/>
                          <a:latin typeface="Times New Roman" panose="02020603050405020304" pitchFamily="18" charset="0"/>
                          <a:cs typeface="Times New Roman" panose="02020603050405020304" pitchFamily="18" charset="0"/>
                        </a:rPr>
                        <a:t>12</a:t>
                      </a:r>
                      <a:endParaRPr lang="pt-BR" sz="1600" baseline="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83277">
                <a:tc>
                  <a:txBody>
                    <a:bodyPr/>
                    <a:lstStyle/>
                    <a:p>
                      <a:pPr algn="just">
                        <a:lnSpc>
                          <a:spcPct val="115000"/>
                        </a:lnSpc>
                        <a:spcAft>
                          <a:spcPts val="0"/>
                        </a:spcAft>
                        <a:tabLst>
                          <a:tab pos="900430" algn="l"/>
                        </a:tabLst>
                      </a:pPr>
                      <a:r>
                        <a:rPr lang="pt-BR" sz="1600" baseline="0">
                          <a:effectLst/>
                          <a:latin typeface="Times New Roman" panose="02020603050405020304" pitchFamily="18" charset="0"/>
                          <a:cs typeface="Times New Roman" panose="02020603050405020304" pitchFamily="18" charset="0"/>
                        </a:rPr>
                        <a:t>Trabalhadores, por suas entidades sindicais</a:t>
                      </a:r>
                      <a:endParaRPr lang="pt-BR" sz="1600" baseline="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a:effectLst/>
                          <a:latin typeface="Times New Roman" panose="02020603050405020304" pitchFamily="18" charset="0"/>
                          <a:cs typeface="Times New Roman" panose="02020603050405020304" pitchFamily="18" charset="0"/>
                        </a:rPr>
                        <a:t>04</a:t>
                      </a:r>
                      <a:endParaRPr lang="pt-BR" sz="1600" baseline="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dirty="0">
                          <a:effectLst/>
                          <a:latin typeface="Times New Roman" panose="02020603050405020304" pitchFamily="18" charset="0"/>
                          <a:cs typeface="Times New Roman" panose="02020603050405020304" pitchFamily="18" charset="0"/>
                        </a:rPr>
                        <a:t>04</a:t>
                      </a:r>
                      <a:endParaRPr lang="pt-BR" sz="1600" baseline="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64743">
                <a:tc>
                  <a:txBody>
                    <a:bodyPr/>
                    <a:lstStyle/>
                    <a:p>
                      <a:pPr algn="just">
                        <a:lnSpc>
                          <a:spcPct val="115000"/>
                        </a:lnSpc>
                        <a:spcAft>
                          <a:spcPts val="0"/>
                        </a:spcAft>
                        <a:tabLst>
                          <a:tab pos="900430" algn="l"/>
                        </a:tabLst>
                      </a:pPr>
                      <a:r>
                        <a:rPr lang="pt-BR" sz="1600" baseline="0">
                          <a:effectLst/>
                          <a:latin typeface="Times New Roman" panose="02020603050405020304" pitchFamily="18" charset="0"/>
                          <a:cs typeface="Times New Roman" panose="02020603050405020304" pitchFamily="18" charset="0"/>
                        </a:rPr>
                        <a:t>Empresários relacionados a produção, fomento e ao financiamento</a:t>
                      </a:r>
                      <a:endParaRPr lang="pt-BR" sz="1600" baseline="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a:effectLst/>
                          <a:latin typeface="Times New Roman" panose="02020603050405020304" pitchFamily="18" charset="0"/>
                          <a:cs typeface="Times New Roman" panose="02020603050405020304" pitchFamily="18" charset="0"/>
                        </a:rPr>
                        <a:t>04</a:t>
                      </a:r>
                      <a:endParaRPr lang="pt-BR" sz="1600" baseline="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dirty="0">
                          <a:effectLst/>
                          <a:latin typeface="Times New Roman" panose="02020603050405020304" pitchFamily="18" charset="0"/>
                          <a:cs typeface="Times New Roman" panose="02020603050405020304" pitchFamily="18" charset="0"/>
                        </a:rPr>
                        <a:t>04</a:t>
                      </a:r>
                      <a:endParaRPr lang="pt-BR" sz="1600" baseline="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64743">
                <a:tc>
                  <a:txBody>
                    <a:bodyPr/>
                    <a:lstStyle/>
                    <a:p>
                      <a:pPr algn="just">
                        <a:lnSpc>
                          <a:spcPct val="115000"/>
                        </a:lnSpc>
                        <a:spcAft>
                          <a:spcPts val="0"/>
                        </a:spcAft>
                        <a:tabLst>
                          <a:tab pos="900430" algn="l"/>
                        </a:tabLst>
                      </a:pPr>
                      <a:r>
                        <a:rPr lang="pt-BR" sz="1600" baseline="0">
                          <a:effectLst/>
                          <a:latin typeface="Times New Roman" panose="02020603050405020304" pitchFamily="18" charset="0"/>
                          <a:cs typeface="Times New Roman" panose="02020603050405020304" pitchFamily="18" charset="0"/>
                        </a:rPr>
                        <a:t>Entidades profissionais, acadêmicas e de pesquisa e conselhos profissionais</a:t>
                      </a:r>
                      <a:endParaRPr lang="pt-BR" sz="1600" baseline="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a:effectLst/>
                          <a:latin typeface="Times New Roman" panose="02020603050405020304" pitchFamily="18" charset="0"/>
                          <a:cs typeface="Times New Roman" panose="02020603050405020304" pitchFamily="18" charset="0"/>
                        </a:rPr>
                        <a:t>03</a:t>
                      </a:r>
                      <a:endParaRPr lang="pt-BR" sz="1600" baseline="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dirty="0">
                          <a:effectLst/>
                          <a:latin typeface="Times New Roman" panose="02020603050405020304" pitchFamily="18" charset="0"/>
                          <a:cs typeface="Times New Roman" panose="02020603050405020304" pitchFamily="18" charset="0"/>
                        </a:rPr>
                        <a:t>03</a:t>
                      </a:r>
                      <a:endParaRPr lang="pt-BR" sz="1600" baseline="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83277">
                <a:tc>
                  <a:txBody>
                    <a:bodyPr/>
                    <a:lstStyle/>
                    <a:p>
                      <a:pPr algn="just">
                        <a:lnSpc>
                          <a:spcPct val="115000"/>
                        </a:lnSpc>
                        <a:spcAft>
                          <a:spcPts val="0"/>
                        </a:spcAft>
                        <a:tabLst>
                          <a:tab pos="900430" algn="l"/>
                        </a:tabLst>
                      </a:pPr>
                      <a:r>
                        <a:rPr lang="pt-BR" sz="1600" baseline="0">
                          <a:effectLst/>
                          <a:latin typeface="Times New Roman" panose="02020603050405020304" pitchFamily="18" charset="0"/>
                          <a:cs typeface="Times New Roman" panose="02020603050405020304" pitchFamily="18" charset="0"/>
                        </a:rPr>
                        <a:t>ONG’s</a:t>
                      </a:r>
                      <a:endParaRPr lang="pt-BR" sz="1600" baseline="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a:effectLst/>
                          <a:latin typeface="Times New Roman" panose="02020603050405020304" pitchFamily="18" charset="0"/>
                          <a:cs typeface="Times New Roman" panose="02020603050405020304" pitchFamily="18" charset="0"/>
                        </a:rPr>
                        <a:t>02</a:t>
                      </a:r>
                      <a:endParaRPr lang="pt-BR" sz="1600" baseline="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dirty="0">
                          <a:effectLst/>
                          <a:latin typeface="Times New Roman" panose="02020603050405020304" pitchFamily="18" charset="0"/>
                          <a:cs typeface="Times New Roman" panose="02020603050405020304" pitchFamily="18" charset="0"/>
                        </a:rPr>
                        <a:t>02</a:t>
                      </a:r>
                      <a:endParaRPr lang="pt-BR" sz="1600" baseline="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83277">
                <a:tc>
                  <a:txBody>
                    <a:bodyPr/>
                    <a:lstStyle/>
                    <a:p>
                      <a:pPr algn="just">
                        <a:lnSpc>
                          <a:spcPct val="115000"/>
                        </a:lnSpc>
                        <a:spcAft>
                          <a:spcPts val="0"/>
                        </a:spcAft>
                        <a:tabLst>
                          <a:tab pos="900430" algn="l"/>
                        </a:tabLst>
                      </a:pPr>
                      <a:r>
                        <a:rPr lang="pt-BR" sz="1600" baseline="0">
                          <a:effectLst/>
                          <a:latin typeface="Times New Roman" panose="02020603050405020304" pitchFamily="18" charset="0"/>
                          <a:cs typeface="Times New Roman" panose="02020603050405020304" pitchFamily="18" charset="0"/>
                        </a:rPr>
                        <a:t>Observadores</a:t>
                      </a:r>
                      <a:endParaRPr lang="pt-BR" sz="1600" baseline="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a:effectLst/>
                          <a:latin typeface="Times New Roman" panose="02020603050405020304" pitchFamily="18" charset="0"/>
                          <a:cs typeface="Times New Roman" panose="02020603050405020304" pitchFamily="18" charset="0"/>
                        </a:rPr>
                        <a:t>03</a:t>
                      </a:r>
                      <a:endParaRPr lang="pt-BR" sz="1600" baseline="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dirty="0">
                          <a:effectLst/>
                          <a:latin typeface="Times New Roman" panose="02020603050405020304" pitchFamily="18" charset="0"/>
                          <a:cs typeface="Times New Roman" panose="02020603050405020304" pitchFamily="18" charset="0"/>
                        </a:rPr>
                        <a:t>00</a:t>
                      </a:r>
                      <a:endParaRPr lang="pt-BR" sz="1600" baseline="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83277">
                <a:tc>
                  <a:txBody>
                    <a:bodyPr/>
                    <a:lstStyle/>
                    <a:p>
                      <a:pPr algn="r">
                        <a:lnSpc>
                          <a:spcPct val="115000"/>
                        </a:lnSpc>
                        <a:spcAft>
                          <a:spcPts val="0"/>
                        </a:spcAft>
                        <a:tabLst>
                          <a:tab pos="900430" algn="l"/>
                        </a:tabLst>
                      </a:pPr>
                      <a:r>
                        <a:rPr lang="pt-BR" sz="1600" baseline="0">
                          <a:effectLst/>
                          <a:latin typeface="Times New Roman" panose="02020603050405020304" pitchFamily="18" charset="0"/>
                          <a:cs typeface="Times New Roman" panose="02020603050405020304" pitchFamily="18" charset="0"/>
                        </a:rPr>
                        <a:t>TOTAL </a:t>
                      </a:r>
                      <a:endParaRPr lang="pt-BR" sz="1600" baseline="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a:effectLst/>
                          <a:latin typeface="Times New Roman" panose="02020603050405020304" pitchFamily="18" charset="0"/>
                          <a:cs typeface="Times New Roman" panose="02020603050405020304" pitchFamily="18" charset="0"/>
                        </a:rPr>
                        <a:t>44-3=41</a:t>
                      </a:r>
                      <a:endParaRPr lang="pt-BR" sz="1600" baseline="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tabLst>
                          <a:tab pos="900430" algn="l"/>
                        </a:tabLst>
                      </a:pPr>
                      <a:r>
                        <a:rPr lang="pt-BR" sz="1600" baseline="0" dirty="0">
                          <a:effectLst/>
                          <a:latin typeface="Times New Roman" panose="02020603050405020304" pitchFamily="18" charset="0"/>
                          <a:cs typeface="Times New Roman" panose="02020603050405020304" pitchFamily="18" charset="0"/>
                        </a:rPr>
                        <a:t>41</a:t>
                      </a:r>
                      <a:endParaRPr lang="pt-BR" sz="1600" baseline="0" dirty="0">
                        <a:solidFill>
                          <a:srgbClr val="00000A"/>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bl>
          </a:graphicData>
        </a:graphic>
      </p:graphicFrame>
      <p:pic>
        <p:nvPicPr>
          <p:cNvPr id="9" name="Figura1"/>
          <p:cNvPicPr/>
          <p:nvPr/>
        </p:nvPicPr>
        <p:blipFill>
          <a:blip r:embed="rId2"/>
          <a:srcRect r="381"/>
          <a:stretch>
            <a:fillRect/>
          </a:stretch>
        </p:blipFill>
        <p:spPr bwMode="auto">
          <a:xfrm>
            <a:off x="323528" y="188640"/>
            <a:ext cx="1584176" cy="1152128"/>
          </a:xfrm>
          <a:prstGeom prst="rect">
            <a:avLst/>
          </a:prstGeom>
        </p:spPr>
      </p:pic>
      <p:pic>
        <p:nvPicPr>
          <p:cNvPr id="10" name="Imagem 9" descr="concidades.eps"/>
          <p:cNvPicPr/>
          <p:nvPr/>
        </p:nvPicPr>
        <p:blipFill>
          <a:blip r:embed="rId3"/>
          <a:stretch>
            <a:fillRect/>
          </a:stretch>
        </p:blipFill>
        <p:spPr>
          <a:xfrm>
            <a:off x="7236295" y="294880"/>
            <a:ext cx="1628775" cy="939648"/>
          </a:xfrm>
          <a:prstGeom prst="rect">
            <a:avLst/>
          </a:prstGeom>
        </p:spPr>
      </p:pic>
    </p:spTree>
    <p:extLst>
      <p:ext uri="{BB962C8B-B14F-4D97-AF65-F5344CB8AC3E}">
        <p14:creationId xmlns:p14="http://schemas.microsoft.com/office/powerpoint/2010/main" val="285620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sz="1800" b="1" dirty="0">
                <a:solidFill>
                  <a:schemeClr val="tx2"/>
                </a:solidFill>
                <a:latin typeface="Times New Roman" pitchFamily="18" charset="0"/>
                <a:cs typeface="Times New Roman" pitchFamily="18" charset="0"/>
              </a:rPr>
              <a:t>PESQUISA DE OPINIÃO (PARCIAL)</a:t>
            </a:r>
          </a:p>
          <a:p>
            <a:endParaRPr lang="pt-BR" sz="1800" b="1" dirty="0">
              <a:solidFill>
                <a:schemeClr val="tx2"/>
              </a:solidFill>
              <a:latin typeface="Times New Roman" pitchFamily="18" charset="0"/>
              <a:cs typeface="Times New Roman" pitchFamily="18" charset="0"/>
            </a:endParaRPr>
          </a:p>
        </p:txBody>
      </p:sp>
      <p:pic>
        <p:nvPicPr>
          <p:cNvPr id="4" name="Figura1"/>
          <p:cNvPicPr/>
          <p:nvPr/>
        </p:nvPicPr>
        <p:blipFill>
          <a:blip r:embed="rId2"/>
          <a:srcRect r="381"/>
          <a:stretch>
            <a:fillRect/>
          </a:stretch>
        </p:blipFill>
        <p:spPr bwMode="auto">
          <a:xfrm>
            <a:off x="323528" y="188640"/>
            <a:ext cx="1584176" cy="1152128"/>
          </a:xfrm>
          <a:prstGeom prst="rect">
            <a:avLst/>
          </a:prstGeom>
        </p:spPr>
      </p:pic>
      <p:pic>
        <p:nvPicPr>
          <p:cNvPr id="5" name="Imagem 4" descr="concidades.eps"/>
          <p:cNvPicPr/>
          <p:nvPr/>
        </p:nvPicPr>
        <p:blipFill>
          <a:blip r:embed="rId3"/>
          <a:stretch>
            <a:fillRect/>
          </a:stretch>
        </p:blipFill>
        <p:spPr>
          <a:xfrm>
            <a:off x="7236295" y="294880"/>
            <a:ext cx="1628775" cy="939648"/>
          </a:xfrm>
          <a:prstGeom prst="rect">
            <a:avLst/>
          </a:prstGeom>
        </p:spPr>
      </p:pic>
      <p:sp>
        <p:nvSpPr>
          <p:cNvPr id="6" name="Título 1"/>
          <p:cNvSpPr>
            <a:spLocks noGrp="1"/>
          </p:cNvSpPr>
          <p:nvPr>
            <p:ph type="title"/>
          </p:nvPr>
        </p:nvSpPr>
        <p:spPr>
          <a:xfrm>
            <a:off x="2327098" y="339981"/>
            <a:ext cx="4744730" cy="1143000"/>
          </a:xfrm>
        </p:spPr>
        <p:txBody>
          <a:bodyPr>
            <a:normAutofit fontScale="90000"/>
          </a:bodyPr>
          <a:lstStyle/>
          <a:p>
            <a:br>
              <a:rPr lang="pt-BR" sz="2700" b="1" dirty="0">
                <a:solidFill>
                  <a:schemeClr val="tx2"/>
                </a:solidFill>
                <a:latin typeface="Times New Roman" pitchFamily="18" charset="0"/>
                <a:cs typeface="Times New Roman" pitchFamily="18" charset="0"/>
              </a:rPr>
            </a:br>
            <a:r>
              <a:rPr lang="pt-BR" sz="2400" b="1" dirty="0">
                <a:solidFill>
                  <a:schemeClr val="tx2"/>
                </a:solidFill>
                <a:latin typeface="Times New Roman" pitchFamily="18" charset="0"/>
                <a:cs typeface="Times New Roman" pitchFamily="18" charset="0"/>
              </a:rPr>
              <a:t>RESULTADOS DA 6ª CONFERÊNCIA ESTADUAL DAS CIDADES</a:t>
            </a:r>
            <a:br>
              <a:rPr lang="pt-BR" b="1" dirty="0">
                <a:solidFill>
                  <a:schemeClr val="tx2"/>
                </a:solidFill>
                <a:latin typeface="Times New Roman" pitchFamily="18" charset="0"/>
                <a:cs typeface="Times New Roman" pitchFamily="18" charset="0"/>
              </a:rPr>
            </a:br>
            <a:endParaRPr lang="pt-BR" dirty="0"/>
          </a:p>
        </p:txBody>
      </p:sp>
      <p:pic>
        <p:nvPicPr>
          <p:cNvPr id="7" name="Imagem 6"/>
          <p:cNvPicPr/>
          <p:nvPr/>
        </p:nvPicPr>
        <p:blipFill>
          <a:blip r:embed="rId4">
            <a:extLst>
              <a:ext uri="{28A0092B-C50C-407E-A947-70E740481C1C}">
                <a14:useLocalDpi xmlns:a14="http://schemas.microsoft.com/office/drawing/2010/main" val="0"/>
              </a:ext>
            </a:extLst>
          </a:blip>
          <a:srcRect/>
          <a:stretch>
            <a:fillRect/>
          </a:stretch>
        </p:blipFill>
        <p:spPr bwMode="auto">
          <a:xfrm>
            <a:off x="179512" y="2132856"/>
            <a:ext cx="4000602" cy="2392010"/>
          </a:xfrm>
          <a:prstGeom prst="rect">
            <a:avLst/>
          </a:prstGeom>
          <a:noFill/>
          <a:ln>
            <a:noFill/>
          </a:ln>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463" y="2028400"/>
            <a:ext cx="4461318" cy="2494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m 8"/>
          <p:cNvPicPr/>
          <p:nvPr/>
        </p:nvPicPr>
        <p:blipFill>
          <a:blip r:embed="rId6">
            <a:extLst>
              <a:ext uri="{28A0092B-C50C-407E-A947-70E740481C1C}">
                <a14:useLocalDpi xmlns:a14="http://schemas.microsoft.com/office/drawing/2010/main" val="0"/>
              </a:ext>
            </a:extLst>
          </a:blip>
          <a:srcRect/>
          <a:stretch>
            <a:fillRect/>
          </a:stretch>
        </p:blipFill>
        <p:spPr bwMode="auto">
          <a:xfrm>
            <a:off x="2645926" y="4653136"/>
            <a:ext cx="4284196" cy="2192141"/>
          </a:xfrm>
          <a:prstGeom prst="rect">
            <a:avLst/>
          </a:prstGeom>
          <a:noFill/>
          <a:ln>
            <a:noFill/>
          </a:ln>
        </p:spPr>
      </p:pic>
    </p:spTree>
    <p:extLst>
      <p:ext uri="{BB962C8B-B14F-4D97-AF65-F5344CB8AC3E}">
        <p14:creationId xmlns:p14="http://schemas.microsoft.com/office/powerpoint/2010/main" val="329991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igura1"/>
          <p:cNvPicPr/>
          <p:nvPr/>
        </p:nvPicPr>
        <p:blipFill>
          <a:blip r:embed="rId2"/>
          <a:srcRect r="381"/>
          <a:stretch>
            <a:fillRect/>
          </a:stretch>
        </p:blipFill>
        <p:spPr bwMode="auto">
          <a:xfrm>
            <a:off x="323528" y="188640"/>
            <a:ext cx="1584176" cy="1152128"/>
          </a:xfrm>
          <a:prstGeom prst="rect">
            <a:avLst/>
          </a:prstGeom>
        </p:spPr>
      </p:pic>
      <p:pic>
        <p:nvPicPr>
          <p:cNvPr id="5" name="Imagem 4" descr="concidades.eps"/>
          <p:cNvPicPr/>
          <p:nvPr/>
        </p:nvPicPr>
        <p:blipFill>
          <a:blip r:embed="rId3"/>
          <a:stretch>
            <a:fillRect/>
          </a:stretch>
        </p:blipFill>
        <p:spPr>
          <a:xfrm>
            <a:off x="7236295" y="294880"/>
            <a:ext cx="1628775" cy="939648"/>
          </a:xfrm>
          <a:prstGeom prst="rect">
            <a:avLst/>
          </a:prstGeom>
        </p:spPr>
      </p:pic>
      <p:pic>
        <p:nvPicPr>
          <p:cNvPr id="6" name="Espaço Reservado para Conteúdo 5"/>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23528" y="1700810"/>
            <a:ext cx="4392488" cy="2687704"/>
          </a:xfrm>
          <a:prstGeom prst="rect">
            <a:avLst/>
          </a:prstGeom>
          <a:noFill/>
          <a:ln>
            <a:noFill/>
          </a:ln>
        </p:spPr>
      </p:pic>
      <p:pic>
        <p:nvPicPr>
          <p:cNvPr id="7" name="Imagem 6"/>
          <p:cNvPicPr/>
          <p:nvPr/>
        </p:nvPicPr>
        <p:blipFill>
          <a:blip r:embed="rId5">
            <a:extLst>
              <a:ext uri="{28A0092B-C50C-407E-A947-70E740481C1C}">
                <a14:useLocalDpi xmlns:a14="http://schemas.microsoft.com/office/drawing/2010/main" val="0"/>
              </a:ext>
            </a:extLst>
          </a:blip>
          <a:srcRect/>
          <a:stretch>
            <a:fillRect/>
          </a:stretch>
        </p:blipFill>
        <p:spPr bwMode="auto">
          <a:xfrm>
            <a:off x="1836255" y="4349258"/>
            <a:ext cx="5400040" cy="2380615"/>
          </a:xfrm>
          <a:prstGeom prst="rect">
            <a:avLst/>
          </a:prstGeom>
          <a:noFill/>
          <a:ln>
            <a:noFill/>
          </a:ln>
        </p:spPr>
      </p:pic>
      <p:pic>
        <p:nvPicPr>
          <p:cNvPr id="8" name="Imagem 7"/>
          <p:cNvPicPr/>
          <p:nvPr/>
        </p:nvPicPr>
        <p:blipFill>
          <a:blip r:embed="rId6">
            <a:extLst>
              <a:ext uri="{28A0092B-C50C-407E-A947-70E740481C1C}">
                <a14:useLocalDpi xmlns:a14="http://schemas.microsoft.com/office/drawing/2010/main" val="0"/>
              </a:ext>
            </a:extLst>
          </a:blip>
          <a:srcRect/>
          <a:stretch>
            <a:fillRect/>
          </a:stretch>
        </p:blipFill>
        <p:spPr bwMode="auto">
          <a:xfrm>
            <a:off x="4995060" y="1628800"/>
            <a:ext cx="3870010" cy="2736304"/>
          </a:xfrm>
          <a:prstGeom prst="rect">
            <a:avLst/>
          </a:prstGeom>
          <a:noFill/>
          <a:ln>
            <a:noFill/>
          </a:ln>
        </p:spPr>
      </p:pic>
      <p:sp>
        <p:nvSpPr>
          <p:cNvPr id="3" name="Retângulo 2">
            <a:extLst>
              <a:ext uri="{FF2B5EF4-FFF2-40B4-BE49-F238E27FC236}">
                <a16:creationId xmlns:a16="http://schemas.microsoft.com/office/drawing/2014/main" id="{C9A4E25D-B6FB-453E-9BF5-31620898F7F6}"/>
              </a:ext>
            </a:extLst>
          </p:cNvPr>
          <p:cNvSpPr/>
          <p:nvPr/>
        </p:nvSpPr>
        <p:spPr>
          <a:xfrm>
            <a:off x="2140562" y="340783"/>
            <a:ext cx="4896544" cy="1107996"/>
          </a:xfrm>
          <a:prstGeom prst="rect">
            <a:avLst/>
          </a:prstGeom>
        </p:spPr>
        <p:txBody>
          <a:bodyPr wrap="square">
            <a:spAutoFit/>
          </a:bodyPr>
          <a:lstStyle/>
          <a:p>
            <a:pPr algn="ctr"/>
            <a:r>
              <a:rPr lang="pt-BR" sz="2200" b="1" dirty="0">
                <a:solidFill>
                  <a:schemeClr val="tx2"/>
                </a:solidFill>
                <a:latin typeface="Times New Roman" pitchFamily="18" charset="0"/>
                <a:cs typeface="Times New Roman" pitchFamily="18" charset="0"/>
              </a:rPr>
              <a:t>RESULTADOS DA 6ª CONFERÊNCIA ESTADUAL DAS CIDADES</a:t>
            </a:r>
            <a:endParaRPr lang="pt-BR" sz="2200" dirty="0"/>
          </a:p>
        </p:txBody>
      </p:sp>
    </p:spTree>
    <p:extLst>
      <p:ext uri="{BB962C8B-B14F-4D97-AF65-F5344CB8AC3E}">
        <p14:creationId xmlns:p14="http://schemas.microsoft.com/office/powerpoint/2010/main" val="298884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1084" y="990221"/>
            <a:ext cx="5842520" cy="1143000"/>
          </a:xfrm>
        </p:spPr>
        <p:txBody>
          <a:bodyPr>
            <a:noAutofit/>
          </a:bodyPr>
          <a:lstStyle/>
          <a:p>
            <a:r>
              <a:rPr lang="pt-BR" sz="2000" b="1" dirty="0">
                <a:solidFill>
                  <a:schemeClr val="tx2"/>
                </a:solidFill>
                <a:latin typeface="Times New Roman" pitchFamily="18" charset="0"/>
                <a:cs typeface="Times New Roman" pitchFamily="18" charset="0"/>
              </a:rPr>
              <a:t>PROVIDÊNCIAS REGIMENTAIS E REGULAMENTAIS </a:t>
            </a:r>
            <a:br>
              <a:rPr lang="pt-BR" sz="2000" b="1" dirty="0">
                <a:solidFill>
                  <a:schemeClr val="tx2"/>
                </a:solidFill>
                <a:latin typeface="Times New Roman" pitchFamily="18" charset="0"/>
                <a:cs typeface="Times New Roman" pitchFamily="18" charset="0"/>
              </a:rPr>
            </a:br>
            <a:r>
              <a:rPr lang="pt-BR" sz="2000" b="1" dirty="0">
                <a:solidFill>
                  <a:schemeClr val="tx2"/>
                </a:solidFill>
                <a:latin typeface="Times New Roman" pitchFamily="18" charset="0"/>
                <a:cs typeface="Times New Roman" pitchFamily="18" charset="0"/>
              </a:rPr>
              <a:t>PÓS-CONFERÊNCIA</a:t>
            </a:r>
            <a:br>
              <a:rPr lang="pt-BR" sz="2000" b="1" dirty="0">
                <a:solidFill>
                  <a:schemeClr val="tx2"/>
                </a:solidFill>
                <a:latin typeface="Times New Roman" pitchFamily="18" charset="0"/>
                <a:cs typeface="Times New Roman" pitchFamily="18" charset="0"/>
              </a:rPr>
            </a:br>
            <a:endParaRPr lang="pt-BR" sz="2000" dirty="0"/>
          </a:p>
        </p:txBody>
      </p:sp>
      <p:sp>
        <p:nvSpPr>
          <p:cNvPr id="3" name="Espaço Reservado para Conteúdo 2"/>
          <p:cNvSpPr>
            <a:spLocks noGrp="1"/>
          </p:cNvSpPr>
          <p:nvPr>
            <p:ph idx="1"/>
          </p:nvPr>
        </p:nvSpPr>
        <p:spPr>
          <a:xfrm>
            <a:off x="467544" y="2060848"/>
            <a:ext cx="8229600" cy="4525963"/>
          </a:xfrm>
        </p:spPr>
        <p:txBody>
          <a:bodyPr>
            <a:noAutofit/>
          </a:bodyPr>
          <a:lstStyle/>
          <a:p>
            <a:pPr marL="0" indent="0">
              <a:buNone/>
            </a:pPr>
            <a:endParaRPr lang="pt-BR" sz="1800" dirty="0">
              <a:solidFill>
                <a:schemeClr val="tx2"/>
              </a:solidFill>
              <a:latin typeface="Times New Roman" pitchFamily="18" charset="0"/>
              <a:cs typeface="Times New Roman" pitchFamily="18" charset="0"/>
            </a:endParaRPr>
          </a:p>
          <a:p>
            <a:pPr marL="0" indent="0">
              <a:buNone/>
            </a:pPr>
            <a:r>
              <a:rPr lang="pt-BR" sz="1800" b="1" dirty="0">
                <a:solidFill>
                  <a:schemeClr val="tx2"/>
                </a:solidFill>
                <a:latin typeface="Times New Roman" pitchFamily="18" charset="0"/>
                <a:cs typeface="Times New Roman" pitchFamily="18" charset="0"/>
              </a:rPr>
              <a:t>RESOLUÇÃO NORMATIVA Nº 009, DE 09 de DEZEMBRO DE 2015 - Aprova o REGIMENTO da 6ª Conferência Estadual das Cidades.</a:t>
            </a:r>
          </a:p>
          <a:p>
            <a:pPr marL="0" indent="0">
              <a:buNone/>
            </a:pPr>
            <a:endParaRPr lang="pt-BR" sz="1800" b="1" dirty="0">
              <a:solidFill>
                <a:schemeClr val="tx2"/>
              </a:solidFill>
              <a:latin typeface="Times New Roman" pitchFamily="18" charset="0"/>
              <a:cs typeface="Times New Roman" pitchFamily="18" charset="0"/>
            </a:endParaRPr>
          </a:p>
          <a:p>
            <a:pPr>
              <a:buFont typeface="Wingdings" pitchFamily="2" charset="2"/>
              <a:buChar char="Ø"/>
            </a:pPr>
            <a:r>
              <a:rPr lang="pt-BR" sz="1800" b="1" dirty="0" err="1">
                <a:solidFill>
                  <a:schemeClr val="tx2"/>
                </a:solidFill>
                <a:latin typeface="Times New Roman" pitchFamily="18" charset="0"/>
                <a:cs typeface="Times New Roman" pitchFamily="18" charset="0"/>
              </a:rPr>
              <a:t>Art</a:t>
            </a:r>
            <a:r>
              <a:rPr lang="pt-BR" sz="1800" b="1" dirty="0">
                <a:solidFill>
                  <a:schemeClr val="tx2"/>
                </a:solidFill>
                <a:latin typeface="Times New Roman" pitchFamily="18" charset="0"/>
                <a:cs typeface="Times New Roman" pitchFamily="18" charset="0"/>
              </a:rPr>
              <a:t> 7º.</a:t>
            </a:r>
            <a:r>
              <a:rPr lang="pt-BR" sz="1800" dirty="0">
                <a:solidFill>
                  <a:schemeClr val="tx2"/>
                </a:solidFill>
                <a:latin typeface="Times New Roman" pitchFamily="18" charset="0"/>
                <a:cs typeface="Times New Roman" pitchFamily="18" charset="0"/>
              </a:rPr>
              <a:t> A 6ª Conferência Estadual das Cidades produzirá um relatório final, a ser encaminhado à Secretaria de Estado do Desenvolvimento Urbano - SEDU, que promoverá sua publicação e divulgação a toda sociedade paranaense, bem como aos seus Poderes Executivo, Legislativo e Judiciário e à 6ª Conferência Nacional das Cidades.</a:t>
            </a:r>
          </a:p>
          <a:p>
            <a:pPr>
              <a:buFont typeface="Wingdings" pitchFamily="2" charset="2"/>
              <a:buChar char="ü"/>
            </a:pPr>
            <a:r>
              <a:rPr lang="pt-BR" sz="1800" i="1" dirty="0">
                <a:solidFill>
                  <a:schemeClr val="tx2"/>
                </a:solidFill>
                <a:latin typeface="Times New Roman" pitchFamily="18" charset="0"/>
                <a:cs typeface="Times New Roman" pitchFamily="18" charset="0"/>
              </a:rPr>
              <a:t>Tarefa realizada pela Coordenadoria Executiva Estadual e pela SEDU dando ciência, através de ofício e envio de CD final, as Secretarias Estaduais e órgãos institucionais com assento no CONCIDADES-PR e entrega através de ofício encaminhando o Relatório Final em capa dura ao Presidente da </a:t>
            </a:r>
            <a:r>
              <a:rPr lang="pt-BR" sz="1800" i="1" dirty="0" err="1">
                <a:solidFill>
                  <a:schemeClr val="tx2"/>
                </a:solidFill>
                <a:latin typeface="Times New Roman" pitchFamily="18" charset="0"/>
                <a:cs typeface="Times New Roman" pitchFamily="18" charset="0"/>
              </a:rPr>
              <a:t>Assembléia</a:t>
            </a:r>
            <a:r>
              <a:rPr lang="pt-BR" sz="1800" i="1" dirty="0">
                <a:solidFill>
                  <a:schemeClr val="tx2"/>
                </a:solidFill>
                <a:latin typeface="Times New Roman" pitchFamily="18" charset="0"/>
                <a:cs typeface="Times New Roman" pitchFamily="18" charset="0"/>
              </a:rPr>
              <a:t> Legislativa e ao Governador do Estado.</a:t>
            </a:r>
          </a:p>
          <a:p>
            <a:pPr marL="0" indent="0">
              <a:buNone/>
            </a:pPr>
            <a:endParaRPr lang="pt-BR" sz="1600" dirty="0"/>
          </a:p>
        </p:txBody>
      </p:sp>
      <p:pic>
        <p:nvPicPr>
          <p:cNvPr id="4" name="Figura1"/>
          <p:cNvPicPr/>
          <p:nvPr/>
        </p:nvPicPr>
        <p:blipFill>
          <a:blip r:embed="rId2"/>
          <a:srcRect r="381"/>
          <a:stretch>
            <a:fillRect/>
          </a:stretch>
        </p:blipFill>
        <p:spPr bwMode="auto">
          <a:xfrm>
            <a:off x="323528" y="188640"/>
            <a:ext cx="1584176" cy="1152128"/>
          </a:xfrm>
          <a:prstGeom prst="rect">
            <a:avLst/>
          </a:prstGeom>
        </p:spPr>
      </p:pic>
      <p:pic>
        <p:nvPicPr>
          <p:cNvPr id="5" name="Imagem 4" descr="concidades.eps"/>
          <p:cNvPicPr/>
          <p:nvPr/>
        </p:nvPicPr>
        <p:blipFill>
          <a:blip r:embed="rId3"/>
          <a:stretch>
            <a:fillRect/>
          </a:stretch>
        </p:blipFill>
        <p:spPr>
          <a:xfrm>
            <a:off x="7236295" y="294880"/>
            <a:ext cx="1628775" cy="939648"/>
          </a:xfrm>
          <a:prstGeom prst="rect">
            <a:avLst/>
          </a:prstGeom>
        </p:spPr>
      </p:pic>
    </p:spTree>
    <p:extLst>
      <p:ext uri="{BB962C8B-B14F-4D97-AF65-F5344CB8AC3E}">
        <p14:creationId xmlns:p14="http://schemas.microsoft.com/office/powerpoint/2010/main" val="2504574576"/>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1296</Words>
  <Application>Microsoft Office PowerPoint</Application>
  <PresentationFormat>Apresentação na tela (4:3)</PresentationFormat>
  <Paragraphs>163</Paragraphs>
  <Slides>15</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15</vt:i4>
      </vt:variant>
    </vt:vector>
  </HeadingPairs>
  <TitlesOfParts>
    <vt:vector size="21" baseType="lpstr">
      <vt:lpstr>Arial</vt:lpstr>
      <vt:lpstr>Calibri</vt:lpstr>
      <vt:lpstr>Courier New</vt:lpstr>
      <vt:lpstr>Times New Roman</vt:lpstr>
      <vt:lpstr>Wingdings</vt:lpstr>
      <vt:lpstr>Tema do Office</vt:lpstr>
      <vt:lpstr>Apresentação  Coordenadoria Executiva da 6ª Conferência Estadual das Cidades </vt:lpstr>
      <vt:lpstr>  PROVIDÊNCIAS  ADMINISTRATIVAS – LICITAÇÕES </vt:lpstr>
      <vt:lpstr>RESULTADOS DA 6ª CONFERÊNCIA ESTADUAL DAS CIDADES </vt:lpstr>
      <vt:lpstr>RESULTADOS DA 6ª CONFERÊNCIA ESTADUAL DAS CIDADES </vt:lpstr>
      <vt:lpstr>Apresentação do PowerPoint</vt:lpstr>
      <vt:lpstr>RESULTADOS DA 6ª CONFERÊNCIA ESTADUAL DAS CIDADES </vt:lpstr>
      <vt:lpstr> RESULTADOS DA 6ª CONFERÊNCIA ESTADUAL DAS CIDADES </vt:lpstr>
      <vt:lpstr>Apresentação do PowerPoint</vt:lpstr>
      <vt:lpstr>PROVIDÊNCIAS REGIMENTAIS E REGULAMENTAIS  PÓS-CONFERÊNCIA </vt:lpstr>
      <vt:lpstr>PROVIDÊNCIAS REGIMENTAIS E REGULAMENTAIS  PÓS-CONFERÊNCIA </vt:lpstr>
      <vt:lpstr>PROVIDÊNCIAS REGIMENTAIS E REGULAMENTAIS  PÓS-CONFERÊNCIA</vt:lpstr>
      <vt:lpstr>PROVIDÊNCIAS REGIMENTAIS E REGULAMENTAIS  PÓS-CONFERÊNCIA</vt:lpstr>
      <vt:lpstr>PROVIDÊNCIAS ADMINISTRATIVAS FINALIZAÇÃO DA CEE</vt:lpstr>
      <vt:lpstr>PROVIDÊNCIAS ADMINISTRATIVAS FINALIZAÇÃO DA CEE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Coordenadoria Executiva da 6ª Conferência Estadual das Cidades</dc:title>
  <dc:creator>alessandra.nunes</dc:creator>
  <cp:lastModifiedBy>auditorio</cp:lastModifiedBy>
  <cp:revision>28</cp:revision>
  <dcterms:created xsi:type="dcterms:W3CDTF">2017-11-10T12:06:48Z</dcterms:created>
  <dcterms:modified xsi:type="dcterms:W3CDTF">2017-11-10T18:36:20Z</dcterms:modified>
</cp:coreProperties>
</file>